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27" r:id="rId2"/>
    <p:sldId id="335" r:id="rId3"/>
    <p:sldId id="296" r:id="rId4"/>
    <p:sldId id="300" r:id="rId5"/>
    <p:sldId id="301" r:id="rId6"/>
    <p:sldId id="302" r:id="rId7"/>
    <p:sldId id="303" r:id="rId8"/>
    <p:sldId id="305" r:id="rId9"/>
    <p:sldId id="306" r:id="rId10"/>
    <p:sldId id="308" r:id="rId11"/>
    <p:sldId id="309" r:id="rId12"/>
    <p:sldId id="311" r:id="rId13"/>
    <p:sldId id="313" r:id="rId14"/>
    <p:sldId id="312" r:id="rId15"/>
    <p:sldId id="346" r:id="rId16"/>
    <p:sldId id="338" r:id="rId17"/>
    <p:sldId id="344" r:id="rId18"/>
    <p:sldId id="339" r:id="rId19"/>
    <p:sldId id="340" r:id="rId20"/>
    <p:sldId id="341" r:id="rId21"/>
    <p:sldId id="342" r:id="rId22"/>
    <p:sldId id="343" r:id="rId23"/>
    <p:sldId id="323" r:id="rId24"/>
    <p:sldId id="345" r:id="rId25"/>
    <p:sldId id="321" r:id="rId26"/>
    <p:sldId id="314" r:id="rId27"/>
    <p:sldId id="315" r:id="rId28"/>
    <p:sldId id="316" r:id="rId29"/>
    <p:sldId id="317" r:id="rId30"/>
    <p:sldId id="318" r:id="rId31"/>
    <p:sldId id="324" r:id="rId32"/>
    <p:sldId id="288" r:id="rId33"/>
    <p:sldId id="325" r:id="rId34"/>
    <p:sldId id="289" r:id="rId35"/>
    <p:sldId id="273" r:id="rId36"/>
    <p:sldId id="326" r:id="rId37"/>
    <p:sldId id="290" r:id="rId38"/>
    <p:sldId id="291" r:id="rId39"/>
    <p:sldId id="270" r:id="rId40"/>
    <p:sldId id="299" r:id="rId41"/>
    <p:sldId id="348" r:id="rId42"/>
  </p:sldIdLst>
  <p:sldSz cx="12192000" cy="6858000"/>
  <p:notesSz cx="6888163" cy="10020300"/>
  <p:defaultTextStyle>
    <a:defPPr>
      <a:defRPr lang="el-G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74E"/>
    <a:srgbClr val="5D61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87527" autoAdjust="0"/>
  </p:normalViewPr>
  <p:slideViewPr>
    <p:cSldViewPr snapToGrid="0">
      <p:cViewPr varScale="1">
        <p:scale>
          <a:sx n="82" d="100"/>
          <a:sy n="82" d="100"/>
        </p:scale>
        <p:origin x="53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16E70446-AA55-4267-BA8E-13319BAAECBE}"/>
              </a:ext>
            </a:extLst>
          </p:cNvPr>
          <p:cNvSpPr>
            <a:spLocks noGrp="1"/>
          </p:cNvSpPr>
          <p:nvPr>
            <p:ph type="hdr" sz="quarter"/>
          </p:nvPr>
        </p:nvSpPr>
        <p:spPr>
          <a:xfrm>
            <a:off x="0" y="0"/>
            <a:ext cx="2984871" cy="502755"/>
          </a:xfrm>
          <a:prstGeom prst="rect">
            <a:avLst/>
          </a:prstGeom>
        </p:spPr>
        <p:txBody>
          <a:bodyPr vert="horz" lIns="96616" tIns="48308" rIns="96616" bIns="48308" rtlCol="0"/>
          <a:lstStyle>
            <a:lvl1pPr algn="l" eaLnBrk="1" fontAlgn="auto" hangingPunct="1">
              <a:spcBef>
                <a:spcPts val="0"/>
              </a:spcBef>
              <a:spcAft>
                <a:spcPts val="0"/>
              </a:spcAft>
              <a:defRPr sz="1300">
                <a:latin typeface="+mn-lt"/>
              </a:defRPr>
            </a:lvl1pPr>
          </a:lstStyle>
          <a:p>
            <a:pPr>
              <a:defRPr/>
            </a:pPr>
            <a:endParaRPr lang="el-GR"/>
          </a:p>
        </p:txBody>
      </p:sp>
      <p:sp>
        <p:nvSpPr>
          <p:cNvPr id="3" name="Θέση ημερομηνίας 2">
            <a:extLst>
              <a:ext uri="{FF2B5EF4-FFF2-40B4-BE49-F238E27FC236}">
                <a16:creationId xmlns:a16="http://schemas.microsoft.com/office/drawing/2014/main" id="{EE82BD2A-149F-4B3F-93C8-358AAF5409CA}"/>
              </a:ext>
            </a:extLst>
          </p:cNvPr>
          <p:cNvSpPr>
            <a:spLocks noGrp="1"/>
          </p:cNvSpPr>
          <p:nvPr>
            <p:ph type="dt" idx="1"/>
          </p:nvPr>
        </p:nvSpPr>
        <p:spPr>
          <a:xfrm>
            <a:off x="3901698" y="0"/>
            <a:ext cx="2984871" cy="502755"/>
          </a:xfrm>
          <a:prstGeom prst="rect">
            <a:avLst/>
          </a:prstGeom>
        </p:spPr>
        <p:txBody>
          <a:bodyPr vert="horz" lIns="96616" tIns="48308" rIns="96616" bIns="48308" rtlCol="0"/>
          <a:lstStyle>
            <a:lvl1pPr algn="r" eaLnBrk="1" fontAlgn="auto" hangingPunct="1">
              <a:spcBef>
                <a:spcPts val="0"/>
              </a:spcBef>
              <a:spcAft>
                <a:spcPts val="0"/>
              </a:spcAft>
              <a:defRPr sz="1300">
                <a:latin typeface="+mn-lt"/>
              </a:defRPr>
            </a:lvl1pPr>
          </a:lstStyle>
          <a:p>
            <a:pPr>
              <a:defRPr/>
            </a:pPr>
            <a:fld id="{9F286543-D809-42F4-A4C7-4E6A680C300D}" type="datetimeFigureOut">
              <a:rPr lang="el-GR"/>
              <a:pPr>
                <a:defRPr/>
              </a:pPr>
              <a:t>3/6/2022</a:t>
            </a:fld>
            <a:endParaRPr lang="el-GR"/>
          </a:p>
        </p:txBody>
      </p:sp>
      <p:sp>
        <p:nvSpPr>
          <p:cNvPr id="4" name="Θέση εικόνας διαφάνειας 3">
            <a:extLst>
              <a:ext uri="{FF2B5EF4-FFF2-40B4-BE49-F238E27FC236}">
                <a16:creationId xmlns:a16="http://schemas.microsoft.com/office/drawing/2014/main" id="{58323F40-C4A9-4550-9B50-374FEB051BF9}"/>
              </a:ext>
            </a:extLst>
          </p:cNvPr>
          <p:cNvSpPr>
            <a:spLocks noGrp="1" noRot="1" noChangeAspect="1"/>
          </p:cNvSpPr>
          <p:nvPr>
            <p:ph type="sldImg" idx="2"/>
          </p:nvPr>
        </p:nvSpPr>
        <p:spPr>
          <a:xfrm>
            <a:off x="439738" y="1252538"/>
            <a:ext cx="6008687" cy="3381375"/>
          </a:xfrm>
          <a:prstGeom prst="rect">
            <a:avLst/>
          </a:prstGeom>
          <a:noFill/>
          <a:ln w="12700">
            <a:solidFill>
              <a:prstClr val="black"/>
            </a:solidFill>
          </a:ln>
        </p:spPr>
        <p:txBody>
          <a:bodyPr vert="horz" lIns="96616" tIns="48308" rIns="96616" bIns="48308" rtlCol="0" anchor="ctr"/>
          <a:lstStyle/>
          <a:p>
            <a:pPr lvl="0"/>
            <a:endParaRPr lang="el-GR" noProof="0"/>
          </a:p>
        </p:txBody>
      </p:sp>
      <p:sp>
        <p:nvSpPr>
          <p:cNvPr id="5" name="Θέση σημειώσεων 4">
            <a:extLst>
              <a:ext uri="{FF2B5EF4-FFF2-40B4-BE49-F238E27FC236}">
                <a16:creationId xmlns:a16="http://schemas.microsoft.com/office/drawing/2014/main" id="{C934E3D3-BAB0-4E37-B4B2-A2A10A9A95FC}"/>
              </a:ext>
            </a:extLst>
          </p:cNvPr>
          <p:cNvSpPr>
            <a:spLocks noGrp="1"/>
          </p:cNvSpPr>
          <p:nvPr>
            <p:ph type="body" sz="quarter" idx="3"/>
          </p:nvPr>
        </p:nvSpPr>
        <p:spPr>
          <a:xfrm>
            <a:off x="688817" y="4822269"/>
            <a:ext cx="5510530" cy="3945493"/>
          </a:xfrm>
          <a:prstGeom prst="rect">
            <a:avLst/>
          </a:prstGeom>
        </p:spPr>
        <p:txBody>
          <a:bodyPr vert="horz" lIns="96616" tIns="48308" rIns="96616" bIns="48308" rtlCol="0"/>
          <a:lstStyle/>
          <a:p>
            <a:pPr lvl="0"/>
            <a:r>
              <a:rPr lang="el-GR" noProof="0"/>
              <a:t>Στυλ κειμένου υποδείγματος</a:t>
            </a:r>
          </a:p>
          <a:p>
            <a:pPr lvl="1"/>
            <a:r>
              <a:rPr lang="el-GR" noProof="0"/>
              <a:t>Δεύτερο επίπεδο</a:t>
            </a:r>
          </a:p>
          <a:p>
            <a:pPr lvl="2"/>
            <a:r>
              <a:rPr lang="el-GR" noProof="0"/>
              <a:t>Τρίτο επίπεδο</a:t>
            </a:r>
          </a:p>
          <a:p>
            <a:pPr lvl="3"/>
            <a:r>
              <a:rPr lang="el-GR" noProof="0"/>
              <a:t>Τέταρτο επίπεδο</a:t>
            </a:r>
          </a:p>
          <a:p>
            <a:pPr lvl="4"/>
            <a:r>
              <a:rPr lang="el-GR" noProof="0"/>
              <a:t>Πέμπτο επίπεδο</a:t>
            </a:r>
          </a:p>
        </p:txBody>
      </p:sp>
      <p:sp>
        <p:nvSpPr>
          <p:cNvPr id="6" name="Θέση υποσέλιδου 5">
            <a:extLst>
              <a:ext uri="{FF2B5EF4-FFF2-40B4-BE49-F238E27FC236}">
                <a16:creationId xmlns:a16="http://schemas.microsoft.com/office/drawing/2014/main" id="{D4251B2B-322C-43DF-9719-00A5A14D3F2F}"/>
              </a:ext>
            </a:extLst>
          </p:cNvPr>
          <p:cNvSpPr>
            <a:spLocks noGrp="1"/>
          </p:cNvSpPr>
          <p:nvPr>
            <p:ph type="ftr" sz="quarter" idx="4"/>
          </p:nvPr>
        </p:nvSpPr>
        <p:spPr>
          <a:xfrm>
            <a:off x="0" y="9517547"/>
            <a:ext cx="2984871" cy="502754"/>
          </a:xfrm>
          <a:prstGeom prst="rect">
            <a:avLst/>
          </a:prstGeom>
        </p:spPr>
        <p:txBody>
          <a:bodyPr vert="horz" lIns="96616" tIns="48308" rIns="96616" bIns="48308" rtlCol="0" anchor="b"/>
          <a:lstStyle>
            <a:lvl1pPr algn="l" eaLnBrk="1" fontAlgn="auto" hangingPunct="1">
              <a:spcBef>
                <a:spcPts val="0"/>
              </a:spcBef>
              <a:spcAft>
                <a:spcPts val="0"/>
              </a:spcAft>
              <a:defRPr sz="1300">
                <a:latin typeface="+mn-lt"/>
              </a:defRPr>
            </a:lvl1pPr>
          </a:lstStyle>
          <a:p>
            <a:pPr>
              <a:defRPr/>
            </a:pPr>
            <a:endParaRPr lang="el-GR"/>
          </a:p>
        </p:txBody>
      </p:sp>
      <p:sp>
        <p:nvSpPr>
          <p:cNvPr id="7" name="Θέση αριθμού διαφάνειας 6">
            <a:extLst>
              <a:ext uri="{FF2B5EF4-FFF2-40B4-BE49-F238E27FC236}">
                <a16:creationId xmlns:a16="http://schemas.microsoft.com/office/drawing/2014/main" id="{81692B9E-8A71-4CB4-8FC9-FBF09F9B5B3C}"/>
              </a:ext>
            </a:extLst>
          </p:cNvPr>
          <p:cNvSpPr>
            <a:spLocks noGrp="1"/>
          </p:cNvSpPr>
          <p:nvPr>
            <p:ph type="sldNum" sz="quarter" idx="5"/>
          </p:nvPr>
        </p:nvSpPr>
        <p:spPr>
          <a:xfrm>
            <a:off x="3901698" y="9517547"/>
            <a:ext cx="2984871" cy="502754"/>
          </a:xfrm>
          <a:prstGeom prst="rect">
            <a:avLst/>
          </a:prstGeom>
        </p:spPr>
        <p:txBody>
          <a:bodyPr vert="horz" lIns="96616" tIns="48308" rIns="96616" bIns="48308" rtlCol="0" anchor="b"/>
          <a:lstStyle>
            <a:lvl1pPr algn="r" eaLnBrk="1" fontAlgn="auto" hangingPunct="1">
              <a:spcBef>
                <a:spcPts val="0"/>
              </a:spcBef>
              <a:spcAft>
                <a:spcPts val="0"/>
              </a:spcAft>
              <a:defRPr sz="1300">
                <a:latin typeface="+mn-lt"/>
              </a:defRPr>
            </a:lvl1pPr>
          </a:lstStyle>
          <a:p>
            <a:pPr>
              <a:defRPr/>
            </a:pPr>
            <a:fld id="{5DA1FB89-85AA-4B25-8EBC-7B850F1CD87B}"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Θέση εικόνας διαφάνειας 1">
            <a:extLst>
              <a:ext uri="{FF2B5EF4-FFF2-40B4-BE49-F238E27FC236}">
                <a16:creationId xmlns:a16="http://schemas.microsoft.com/office/drawing/2014/main" id="{E9086896-A22C-40E7-9E49-BB1236E015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Θέση σημειώσεων 2">
            <a:extLst>
              <a:ext uri="{FF2B5EF4-FFF2-40B4-BE49-F238E27FC236}">
                <a16:creationId xmlns:a16="http://schemas.microsoft.com/office/drawing/2014/main" id="{36311B40-8F38-4E7B-BEB3-E62A687AA8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22532" name="Θέση αριθμού διαφάνειας 3">
            <a:extLst>
              <a:ext uri="{FF2B5EF4-FFF2-40B4-BE49-F238E27FC236}">
                <a16:creationId xmlns:a16="http://schemas.microsoft.com/office/drawing/2014/main" id="{CAB98102-ED71-47A7-B070-E45666AC6A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001" indent="-301923">
              <a:defRPr>
                <a:solidFill>
                  <a:schemeClr val="tx1"/>
                </a:solidFill>
                <a:latin typeface="Calibri" panose="020F0502020204030204" pitchFamily="34" charset="0"/>
              </a:defRPr>
            </a:lvl2pPr>
            <a:lvl3pPr marL="1207694" indent="-241539">
              <a:defRPr>
                <a:solidFill>
                  <a:schemeClr val="tx1"/>
                </a:solidFill>
                <a:latin typeface="Calibri" panose="020F0502020204030204" pitchFamily="34" charset="0"/>
              </a:defRPr>
            </a:lvl3pPr>
            <a:lvl4pPr marL="1690771" indent="-241539">
              <a:defRPr>
                <a:solidFill>
                  <a:schemeClr val="tx1"/>
                </a:solidFill>
                <a:latin typeface="Calibri" panose="020F0502020204030204" pitchFamily="34" charset="0"/>
              </a:defRPr>
            </a:lvl4pPr>
            <a:lvl5pPr marL="2173849" indent="-241539">
              <a:defRPr>
                <a:solidFill>
                  <a:schemeClr val="tx1"/>
                </a:solidFill>
                <a:latin typeface="Calibri" panose="020F0502020204030204" pitchFamily="34" charset="0"/>
              </a:defRPr>
            </a:lvl5pPr>
            <a:lvl6pPr marL="2656926" indent="-241539" eaLnBrk="0" fontAlgn="base" hangingPunct="0">
              <a:spcBef>
                <a:spcPct val="0"/>
              </a:spcBef>
              <a:spcAft>
                <a:spcPct val="0"/>
              </a:spcAft>
              <a:defRPr>
                <a:solidFill>
                  <a:schemeClr val="tx1"/>
                </a:solidFill>
                <a:latin typeface="Calibri" panose="020F0502020204030204" pitchFamily="34" charset="0"/>
              </a:defRPr>
            </a:lvl6pPr>
            <a:lvl7pPr marL="3140004" indent="-241539" eaLnBrk="0" fontAlgn="base" hangingPunct="0">
              <a:spcBef>
                <a:spcPct val="0"/>
              </a:spcBef>
              <a:spcAft>
                <a:spcPct val="0"/>
              </a:spcAft>
              <a:defRPr>
                <a:solidFill>
                  <a:schemeClr val="tx1"/>
                </a:solidFill>
                <a:latin typeface="Calibri" panose="020F0502020204030204" pitchFamily="34" charset="0"/>
              </a:defRPr>
            </a:lvl7pPr>
            <a:lvl8pPr marL="3623081" indent="-241539" eaLnBrk="0" fontAlgn="base" hangingPunct="0">
              <a:spcBef>
                <a:spcPct val="0"/>
              </a:spcBef>
              <a:spcAft>
                <a:spcPct val="0"/>
              </a:spcAft>
              <a:defRPr>
                <a:solidFill>
                  <a:schemeClr val="tx1"/>
                </a:solidFill>
                <a:latin typeface="Calibri" panose="020F0502020204030204" pitchFamily="34" charset="0"/>
              </a:defRPr>
            </a:lvl8pPr>
            <a:lvl9pPr marL="4106159" indent="-241539"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01DE970-B68D-4023-B695-9A114A7083A7}" type="slidenum">
              <a:rPr lang="el-GR" altLang="el-GR" smtClean="0"/>
              <a:pPr fontAlgn="base">
                <a:spcBef>
                  <a:spcPct val="0"/>
                </a:spcBef>
                <a:spcAft>
                  <a:spcPct val="0"/>
                </a:spcAft>
              </a:pPr>
              <a:t>3</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a:extLst>
              <a:ext uri="{FF2B5EF4-FFF2-40B4-BE49-F238E27FC236}">
                <a16:creationId xmlns:a16="http://schemas.microsoft.com/office/drawing/2014/main" id="{7984B1CA-AD97-4A93-A3ED-71197725A3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a:extLst>
              <a:ext uri="{FF2B5EF4-FFF2-40B4-BE49-F238E27FC236}">
                <a16:creationId xmlns:a16="http://schemas.microsoft.com/office/drawing/2014/main" id="{FA446B69-F3CE-4A3B-B71D-C9FD12D4DE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28676" name="Θέση αριθμού διαφάνειας 3">
            <a:extLst>
              <a:ext uri="{FF2B5EF4-FFF2-40B4-BE49-F238E27FC236}">
                <a16:creationId xmlns:a16="http://schemas.microsoft.com/office/drawing/2014/main" id="{386C6E6F-2199-4234-86E6-335AA431D1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001" indent="-301923">
              <a:defRPr>
                <a:solidFill>
                  <a:schemeClr val="tx1"/>
                </a:solidFill>
                <a:latin typeface="Calibri" panose="020F0502020204030204" pitchFamily="34" charset="0"/>
              </a:defRPr>
            </a:lvl2pPr>
            <a:lvl3pPr marL="1207694" indent="-241539">
              <a:defRPr>
                <a:solidFill>
                  <a:schemeClr val="tx1"/>
                </a:solidFill>
                <a:latin typeface="Calibri" panose="020F0502020204030204" pitchFamily="34" charset="0"/>
              </a:defRPr>
            </a:lvl3pPr>
            <a:lvl4pPr marL="1690771" indent="-241539">
              <a:defRPr>
                <a:solidFill>
                  <a:schemeClr val="tx1"/>
                </a:solidFill>
                <a:latin typeface="Calibri" panose="020F0502020204030204" pitchFamily="34" charset="0"/>
              </a:defRPr>
            </a:lvl4pPr>
            <a:lvl5pPr marL="2173849" indent="-241539">
              <a:defRPr>
                <a:solidFill>
                  <a:schemeClr val="tx1"/>
                </a:solidFill>
                <a:latin typeface="Calibri" panose="020F0502020204030204" pitchFamily="34" charset="0"/>
              </a:defRPr>
            </a:lvl5pPr>
            <a:lvl6pPr marL="2656926" indent="-241539" eaLnBrk="0" fontAlgn="base" hangingPunct="0">
              <a:spcBef>
                <a:spcPct val="0"/>
              </a:spcBef>
              <a:spcAft>
                <a:spcPct val="0"/>
              </a:spcAft>
              <a:defRPr>
                <a:solidFill>
                  <a:schemeClr val="tx1"/>
                </a:solidFill>
                <a:latin typeface="Calibri" panose="020F0502020204030204" pitchFamily="34" charset="0"/>
              </a:defRPr>
            </a:lvl6pPr>
            <a:lvl7pPr marL="3140004" indent="-241539" eaLnBrk="0" fontAlgn="base" hangingPunct="0">
              <a:spcBef>
                <a:spcPct val="0"/>
              </a:spcBef>
              <a:spcAft>
                <a:spcPct val="0"/>
              </a:spcAft>
              <a:defRPr>
                <a:solidFill>
                  <a:schemeClr val="tx1"/>
                </a:solidFill>
                <a:latin typeface="Calibri" panose="020F0502020204030204" pitchFamily="34" charset="0"/>
              </a:defRPr>
            </a:lvl7pPr>
            <a:lvl8pPr marL="3623081" indent="-241539" eaLnBrk="0" fontAlgn="base" hangingPunct="0">
              <a:spcBef>
                <a:spcPct val="0"/>
              </a:spcBef>
              <a:spcAft>
                <a:spcPct val="0"/>
              </a:spcAft>
              <a:defRPr>
                <a:solidFill>
                  <a:schemeClr val="tx1"/>
                </a:solidFill>
                <a:latin typeface="Calibri" panose="020F0502020204030204" pitchFamily="34" charset="0"/>
              </a:defRPr>
            </a:lvl8pPr>
            <a:lvl9pPr marL="4106159" indent="-241539"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88E4135-9E14-4F3F-B89E-1C390AAB4CCF}" type="slidenum">
              <a:rPr lang="el-GR" altLang="el-GR" smtClean="0"/>
              <a:pPr fontAlgn="base">
                <a:spcBef>
                  <a:spcPct val="0"/>
                </a:spcBef>
                <a:spcAft>
                  <a:spcPct val="0"/>
                </a:spcAft>
              </a:pPr>
              <a:t>4</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a:extLst>
              <a:ext uri="{FF2B5EF4-FFF2-40B4-BE49-F238E27FC236}">
                <a16:creationId xmlns:a16="http://schemas.microsoft.com/office/drawing/2014/main" id="{08566C3D-E768-49B0-8892-2FD3C2CF8C7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a:extLst>
              <a:ext uri="{FF2B5EF4-FFF2-40B4-BE49-F238E27FC236}">
                <a16:creationId xmlns:a16="http://schemas.microsoft.com/office/drawing/2014/main" id="{8D4CB009-BBAE-42BB-96E7-595D4E9CE7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30724" name="Θέση αριθμού διαφάνειας 3">
            <a:extLst>
              <a:ext uri="{FF2B5EF4-FFF2-40B4-BE49-F238E27FC236}">
                <a16:creationId xmlns:a16="http://schemas.microsoft.com/office/drawing/2014/main" id="{EB367E16-BA04-48CE-ABD5-8E7F5DF7C3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001" indent="-301923">
              <a:defRPr>
                <a:solidFill>
                  <a:schemeClr val="tx1"/>
                </a:solidFill>
                <a:latin typeface="Calibri" panose="020F0502020204030204" pitchFamily="34" charset="0"/>
              </a:defRPr>
            </a:lvl2pPr>
            <a:lvl3pPr marL="1207694" indent="-241539">
              <a:defRPr>
                <a:solidFill>
                  <a:schemeClr val="tx1"/>
                </a:solidFill>
                <a:latin typeface="Calibri" panose="020F0502020204030204" pitchFamily="34" charset="0"/>
              </a:defRPr>
            </a:lvl3pPr>
            <a:lvl4pPr marL="1690771" indent="-241539">
              <a:defRPr>
                <a:solidFill>
                  <a:schemeClr val="tx1"/>
                </a:solidFill>
                <a:latin typeface="Calibri" panose="020F0502020204030204" pitchFamily="34" charset="0"/>
              </a:defRPr>
            </a:lvl4pPr>
            <a:lvl5pPr marL="2173849" indent="-241539">
              <a:defRPr>
                <a:solidFill>
                  <a:schemeClr val="tx1"/>
                </a:solidFill>
                <a:latin typeface="Calibri" panose="020F0502020204030204" pitchFamily="34" charset="0"/>
              </a:defRPr>
            </a:lvl5pPr>
            <a:lvl6pPr marL="2656926" indent="-241539" eaLnBrk="0" fontAlgn="base" hangingPunct="0">
              <a:spcBef>
                <a:spcPct val="0"/>
              </a:spcBef>
              <a:spcAft>
                <a:spcPct val="0"/>
              </a:spcAft>
              <a:defRPr>
                <a:solidFill>
                  <a:schemeClr val="tx1"/>
                </a:solidFill>
                <a:latin typeface="Calibri" panose="020F0502020204030204" pitchFamily="34" charset="0"/>
              </a:defRPr>
            </a:lvl6pPr>
            <a:lvl7pPr marL="3140004" indent="-241539" eaLnBrk="0" fontAlgn="base" hangingPunct="0">
              <a:spcBef>
                <a:spcPct val="0"/>
              </a:spcBef>
              <a:spcAft>
                <a:spcPct val="0"/>
              </a:spcAft>
              <a:defRPr>
                <a:solidFill>
                  <a:schemeClr val="tx1"/>
                </a:solidFill>
                <a:latin typeface="Calibri" panose="020F0502020204030204" pitchFamily="34" charset="0"/>
              </a:defRPr>
            </a:lvl7pPr>
            <a:lvl8pPr marL="3623081" indent="-241539" eaLnBrk="0" fontAlgn="base" hangingPunct="0">
              <a:spcBef>
                <a:spcPct val="0"/>
              </a:spcBef>
              <a:spcAft>
                <a:spcPct val="0"/>
              </a:spcAft>
              <a:defRPr>
                <a:solidFill>
                  <a:schemeClr val="tx1"/>
                </a:solidFill>
                <a:latin typeface="Calibri" panose="020F0502020204030204" pitchFamily="34" charset="0"/>
              </a:defRPr>
            </a:lvl8pPr>
            <a:lvl9pPr marL="4106159" indent="-241539"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91EFC21-31FE-46FC-9BCF-090119DC18DC}" type="slidenum">
              <a:rPr lang="el-GR" altLang="el-GR" smtClean="0"/>
              <a:pPr fontAlgn="base">
                <a:spcBef>
                  <a:spcPct val="0"/>
                </a:spcBef>
                <a:spcAft>
                  <a:spcPct val="0"/>
                </a:spcAft>
              </a:pPr>
              <a:t>5</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Θέση εικόνας διαφάνειας 1">
            <a:extLst>
              <a:ext uri="{FF2B5EF4-FFF2-40B4-BE49-F238E27FC236}">
                <a16:creationId xmlns:a16="http://schemas.microsoft.com/office/drawing/2014/main" id="{9B53482B-0088-4D36-AB48-8A0C55A32A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Θέση σημειώσεων 2">
            <a:extLst>
              <a:ext uri="{FF2B5EF4-FFF2-40B4-BE49-F238E27FC236}">
                <a16:creationId xmlns:a16="http://schemas.microsoft.com/office/drawing/2014/main" id="{1D4079FB-03EF-4004-8344-A34C274A9D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32772" name="Θέση αριθμού διαφάνειας 3">
            <a:extLst>
              <a:ext uri="{FF2B5EF4-FFF2-40B4-BE49-F238E27FC236}">
                <a16:creationId xmlns:a16="http://schemas.microsoft.com/office/drawing/2014/main" id="{55A7D348-997F-4056-A510-E878BB9BCC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001" indent="-301923">
              <a:defRPr>
                <a:solidFill>
                  <a:schemeClr val="tx1"/>
                </a:solidFill>
                <a:latin typeface="Calibri" panose="020F0502020204030204" pitchFamily="34" charset="0"/>
              </a:defRPr>
            </a:lvl2pPr>
            <a:lvl3pPr marL="1207694" indent="-241539">
              <a:defRPr>
                <a:solidFill>
                  <a:schemeClr val="tx1"/>
                </a:solidFill>
                <a:latin typeface="Calibri" panose="020F0502020204030204" pitchFamily="34" charset="0"/>
              </a:defRPr>
            </a:lvl3pPr>
            <a:lvl4pPr marL="1690771" indent="-241539">
              <a:defRPr>
                <a:solidFill>
                  <a:schemeClr val="tx1"/>
                </a:solidFill>
                <a:latin typeface="Calibri" panose="020F0502020204030204" pitchFamily="34" charset="0"/>
              </a:defRPr>
            </a:lvl4pPr>
            <a:lvl5pPr marL="2173849" indent="-241539">
              <a:defRPr>
                <a:solidFill>
                  <a:schemeClr val="tx1"/>
                </a:solidFill>
                <a:latin typeface="Calibri" panose="020F0502020204030204" pitchFamily="34" charset="0"/>
              </a:defRPr>
            </a:lvl5pPr>
            <a:lvl6pPr marL="2656926" indent="-241539" eaLnBrk="0" fontAlgn="base" hangingPunct="0">
              <a:spcBef>
                <a:spcPct val="0"/>
              </a:spcBef>
              <a:spcAft>
                <a:spcPct val="0"/>
              </a:spcAft>
              <a:defRPr>
                <a:solidFill>
                  <a:schemeClr val="tx1"/>
                </a:solidFill>
                <a:latin typeface="Calibri" panose="020F0502020204030204" pitchFamily="34" charset="0"/>
              </a:defRPr>
            </a:lvl6pPr>
            <a:lvl7pPr marL="3140004" indent="-241539" eaLnBrk="0" fontAlgn="base" hangingPunct="0">
              <a:spcBef>
                <a:spcPct val="0"/>
              </a:spcBef>
              <a:spcAft>
                <a:spcPct val="0"/>
              </a:spcAft>
              <a:defRPr>
                <a:solidFill>
                  <a:schemeClr val="tx1"/>
                </a:solidFill>
                <a:latin typeface="Calibri" panose="020F0502020204030204" pitchFamily="34" charset="0"/>
              </a:defRPr>
            </a:lvl7pPr>
            <a:lvl8pPr marL="3623081" indent="-241539" eaLnBrk="0" fontAlgn="base" hangingPunct="0">
              <a:spcBef>
                <a:spcPct val="0"/>
              </a:spcBef>
              <a:spcAft>
                <a:spcPct val="0"/>
              </a:spcAft>
              <a:defRPr>
                <a:solidFill>
                  <a:schemeClr val="tx1"/>
                </a:solidFill>
                <a:latin typeface="Calibri" panose="020F0502020204030204" pitchFamily="34" charset="0"/>
              </a:defRPr>
            </a:lvl8pPr>
            <a:lvl9pPr marL="4106159" indent="-241539"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91959AF-39F2-4500-BEAD-80706615A6AD}" type="slidenum">
              <a:rPr lang="el-GR" altLang="el-GR" smtClean="0"/>
              <a:pPr fontAlgn="base">
                <a:spcBef>
                  <a:spcPct val="0"/>
                </a:spcBef>
                <a:spcAft>
                  <a:spcPct val="0"/>
                </a:spcAft>
              </a:pPr>
              <a:t>6</a:t>
            </a:fld>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Θέση εικόνας διαφάνειας 1">
            <a:extLst>
              <a:ext uri="{FF2B5EF4-FFF2-40B4-BE49-F238E27FC236}">
                <a16:creationId xmlns:a16="http://schemas.microsoft.com/office/drawing/2014/main" id="{2DABC214-FCCC-4E53-8380-7872C187A1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Θέση σημειώσεων 2">
            <a:extLst>
              <a:ext uri="{FF2B5EF4-FFF2-40B4-BE49-F238E27FC236}">
                <a16:creationId xmlns:a16="http://schemas.microsoft.com/office/drawing/2014/main" id="{42CEFD27-0063-47CE-A4F7-7A3373BE1B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70660" name="Θέση αριθμού διαφάνειας 3">
            <a:extLst>
              <a:ext uri="{FF2B5EF4-FFF2-40B4-BE49-F238E27FC236}">
                <a16:creationId xmlns:a16="http://schemas.microsoft.com/office/drawing/2014/main" id="{30EB1F9F-3FFA-48F9-B3BC-AD445977ED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001" indent="-301923">
              <a:defRPr>
                <a:solidFill>
                  <a:schemeClr val="tx1"/>
                </a:solidFill>
                <a:latin typeface="Calibri" panose="020F0502020204030204" pitchFamily="34" charset="0"/>
              </a:defRPr>
            </a:lvl2pPr>
            <a:lvl3pPr marL="1207694" indent="-241539">
              <a:defRPr>
                <a:solidFill>
                  <a:schemeClr val="tx1"/>
                </a:solidFill>
                <a:latin typeface="Calibri" panose="020F0502020204030204" pitchFamily="34" charset="0"/>
              </a:defRPr>
            </a:lvl3pPr>
            <a:lvl4pPr marL="1690771" indent="-241539">
              <a:defRPr>
                <a:solidFill>
                  <a:schemeClr val="tx1"/>
                </a:solidFill>
                <a:latin typeface="Calibri" panose="020F0502020204030204" pitchFamily="34" charset="0"/>
              </a:defRPr>
            </a:lvl4pPr>
            <a:lvl5pPr marL="2173849" indent="-241539">
              <a:defRPr>
                <a:solidFill>
                  <a:schemeClr val="tx1"/>
                </a:solidFill>
                <a:latin typeface="Calibri" panose="020F0502020204030204" pitchFamily="34" charset="0"/>
              </a:defRPr>
            </a:lvl5pPr>
            <a:lvl6pPr marL="2656926" indent="-241539" eaLnBrk="0" fontAlgn="base" hangingPunct="0">
              <a:spcBef>
                <a:spcPct val="0"/>
              </a:spcBef>
              <a:spcAft>
                <a:spcPct val="0"/>
              </a:spcAft>
              <a:defRPr>
                <a:solidFill>
                  <a:schemeClr val="tx1"/>
                </a:solidFill>
                <a:latin typeface="Calibri" panose="020F0502020204030204" pitchFamily="34" charset="0"/>
              </a:defRPr>
            </a:lvl6pPr>
            <a:lvl7pPr marL="3140004" indent="-241539" eaLnBrk="0" fontAlgn="base" hangingPunct="0">
              <a:spcBef>
                <a:spcPct val="0"/>
              </a:spcBef>
              <a:spcAft>
                <a:spcPct val="0"/>
              </a:spcAft>
              <a:defRPr>
                <a:solidFill>
                  <a:schemeClr val="tx1"/>
                </a:solidFill>
                <a:latin typeface="Calibri" panose="020F0502020204030204" pitchFamily="34" charset="0"/>
              </a:defRPr>
            </a:lvl7pPr>
            <a:lvl8pPr marL="3623081" indent="-241539" eaLnBrk="0" fontAlgn="base" hangingPunct="0">
              <a:spcBef>
                <a:spcPct val="0"/>
              </a:spcBef>
              <a:spcAft>
                <a:spcPct val="0"/>
              </a:spcAft>
              <a:defRPr>
                <a:solidFill>
                  <a:schemeClr val="tx1"/>
                </a:solidFill>
                <a:latin typeface="Calibri" panose="020F0502020204030204" pitchFamily="34" charset="0"/>
              </a:defRPr>
            </a:lvl8pPr>
            <a:lvl9pPr marL="4106159" indent="-241539"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0ADE8B6-E069-46CE-AAC8-89236686A915}" type="slidenum">
              <a:rPr lang="el-GR" altLang="el-GR" smtClean="0"/>
              <a:pPr fontAlgn="base">
                <a:spcBef>
                  <a:spcPct val="0"/>
                </a:spcBef>
                <a:spcAft>
                  <a:spcPct val="0"/>
                </a:spcAft>
              </a:pPr>
              <a:t>39</a:t>
            </a:fld>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Θέση εικόνας διαφάνειας 1">
            <a:extLst>
              <a:ext uri="{FF2B5EF4-FFF2-40B4-BE49-F238E27FC236}">
                <a16:creationId xmlns:a16="http://schemas.microsoft.com/office/drawing/2014/main" id="{7B99FE3E-E7BE-4478-839D-221FACBF71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Θέση σημειώσεων 2">
            <a:extLst>
              <a:ext uri="{FF2B5EF4-FFF2-40B4-BE49-F238E27FC236}">
                <a16:creationId xmlns:a16="http://schemas.microsoft.com/office/drawing/2014/main" id="{8A50AB27-E5B3-4751-9257-136F7BB2BE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72708" name="Θέση αριθμού διαφάνειας 3">
            <a:extLst>
              <a:ext uri="{FF2B5EF4-FFF2-40B4-BE49-F238E27FC236}">
                <a16:creationId xmlns:a16="http://schemas.microsoft.com/office/drawing/2014/main" id="{F23E3933-1052-4BFE-AA98-5806CF3F91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001" indent="-301923">
              <a:defRPr>
                <a:solidFill>
                  <a:schemeClr val="tx1"/>
                </a:solidFill>
                <a:latin typeface="Calibri" panose="020F0502020204030204" pitchFamily="34" charset="0"/>
              </a:defRPr>
            </a:lvl2pPr>
            <a:lvl3pPr marL="1207694" indent="-241539">
              <a:defRPr>
                <a:solidFill>
                  <a:schemeClr val="tx1"/>
                </a:solidFill>
                <a:latin typeface="Calibri" panose="020F0502020204030204" pitchFamily="34" charset="0"/>
              </a:defRPr>
            </a:lvl3pPr>
            <a:lvl4pPr marL="1690771" indent="-241539">
              <a:defRPr>
                <a:solidFill>
                  <a:schemeClr val="tx1"/>
                </a:solidFill>
                <a:latin typeface="Calibri" panose="020F0502020204030204" pitchFamily="34" charset="0"/>
              </a:defRPr>
            </a:lvl4pPr>
            <a:lvl5pPr marL="2173849" indent="-241539">
              <a:defRPr>
                <a:solidFill>
                  <a:schemeClr val="tx1"/>
                </a:solidFill>
                <a:latin typeface="Calibri" panose="020F0502020204030204" pitchFamily="34" charset="0"/>
              </a:defRPr>
            </a:lvl5pPr>
            <a:lvl6pPr marL="2656926" indent="-241539" eaLnBrk="0" fontAlgn="base" hangingPunct="0">
              <a:spcBef>
                <a:spcPct val="0"/>
              </a:spcBef>
              <a:spcAft>
                <a:spcPct val="0"/>
              </a:spcAft>
              <a:defRPr>
                <a:solidFill>
                  <a:schemeClr val="tx1"/>
                </a:solidFill>
                <a:latin typeface="Calibri" panose="020F0502020204030204" pitchFamily="34" charset="0"/>
              </a:defRPr>
            </a:lvl6pPr>
            <a:lvl7pPr marL="3140004" indent="-241539" eaLnBrk="0" fontAlgn="base" hangingPunct="0">
              <a:spcBef>
                <a:spcPct val="0"/>
              </a:spcBef>
              <a:spcAft>
                <a:spcPct val="0"/>
              </a:spcAft>
              <a:defRPr>
                <a:solidFill>
                  <a:schemeClr val="tx1"/>
                </a:solidFill>
                <a:latin typeface="Calibri" panose="020F0502020204030204" pitchFamily="34" charset="0"/>
              </a:defRPr>
            </a:lvl7pPr>
            <a:lvl8pPr marL="3623081" indent="-241539" eaLnBrk="0" fontAlgn="base" hangingPunct="0">
              <a:spcBef>
                <a:spcPct val="0"/>
              </a:spcBef>
              <a:spcAft>
                <a:spcPct val="0"/>
              </a:spcAft>
              <a:defRPr>
                <a:solidFill>
                  <a:schemeClr val="tx1"/>
                </a:solidFill>
                <a:latin typeface="Calibri" panose="020F0502020204030204" pitchFamily="34" charset="0"/>
              </a:defRPr>
            </a:lvl8pPr>
            <a:lvl9pPr marL="4106159" indent="-241539"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B11148D-7209-41BE-B432-658FC66D08F0}" type="slidenum">
              <a:rPr lang="el-GR" altLang="el-GR" smtClean="0"/>
              <a:pPr fontAlgn="base">
                <a:spcBef>
                  <a:spcPct val="0"/>
                </a:spcBef>
                <a:spcAft>
                  <a:spcPct val="0"/>
                </a:spcAft>
              </a:pPr>
              <a:t>40</a:t>
            </a:fld>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Θέση εικόνας διαφάνειας 1">
            <a:extLst>
              <a:ext uri="{FF2B5EF4-FFF2-40B4-BE49-F238E27FC236}">
                <a16:creationId xmlns:a16="http://schemas.microsoft.com/office/drawing/2014/main" id="{7B99FE3E-E7BE-4478-839D-221FACBF71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Θέση σημειώσεων 2">
            <a:extLst>
              <a:ext uri="{FF2B5EF4-FFF2-40B4-BE49-F238E27FC236}">
                <a16:creationId xmlns:a16="http://schemas.microsoft.com/office/drawing/2014/main" id="{8A50AB27-E5B3-4751-9257-136F7BB2BE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72708" name="Θέση αριθμού διαφάνειας 3">
            <a:extLst>
              <a:ext uri="{FF2B5EF4-FFF2-40B4-BE49-F238E27FC236}">
                <a16:creationId xmlns:a16="http://schemas.microsoft.com/office/drawing/2014/main" id="{F23E3933-1052-4BFE-AA98-5806CF3F91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5001" indent="-301923">
              <a:defRPr>
                <a:solidFill>
                  <a:schemeClr val="tx1"/>
                </a:solidFill>
                <a:latin typeface="Calibri" panose="020F0502020204030204" pitchFamily="34" charset="0"/>
              </a:defRPr>
            </a:lvl2pPr>
            <a:lvl3pPr marL="1207694" indent="-241539">
              <a:defRPr>
                <a:solidFill>
                  <a:schemeClr val="tx1"/>
                </a:solidFill>
                <a:latin typeface="Calibri" panose="020F0502020204030204" pitchFamily="34" charset="0"/>
              </a:defRPr>
            </a:lvl3pPr>
            <a:lvl4pPr marL="1690771" indent="-241539">
              <a:defRPr>
                <a:solidFill>
                  <a:schemeClr val="tx1"/>
                </a:solidFill>
                <a:latin typeface="Calibri" panose="020F0502020204030204" pitchFamily="34" charset="0"/>
              </a:defRPr>
            </a:lvl4pPr>
            <a:lvl5pPr marL="2173849" indent="-241539">
              <a:defRPr>
                <a:solidFill>
                  <a:schemeClr val="tx1"/>
                </a:solidFill>
                <a:latin typeface="Calibri" panose="020F0502020204030204" pitchFamily="34" charset="0"/>
              </a:defRPr>
            </a:lvl5pPr>
            <a:lvl6pPr marL="2656926" indent="-241539" eaLnBrk="0" fontAlgn="base" hangingPunct="0">
              <a:spcBef>
                <a:spcPct val="0"/>
              </a:spcBef>
              <a:spcAft>
                <a:spcPct val="0"/>
              </a:spcAft>
              <a:defRPr>
                <a:solidFill>
                  <a:schemeClr val="tx1"/>
                </a:solidFill>
                <a:latin typeface="Calibri" panose="020F0502020204030204" pitchFamily="34" charset="0"/>
              </a:defRPr>
            </a:lvl6pPr>
            <a:lvl7pPr marL="3140004" indent="-241539" eaLnBrk="0" fontAlgn="base" hangingPunct="0">
              <a:spcBef>
                <a:spcPct val="0"/>
              </a:spcBef>
              <a:spcAft>
                <a:spcPct val="0"/>
              </a:spcAft>
              <a:defRPr>
                <a:solidFill>
                  <a:schemeClr val="tx1"/>
                </a:solidFill>
                <a:latin typeface="Calibri" panose="020F0502020204030204" pitchFamily="34" charset="0"/>
              </a:defRPr>
            </a:lvl7pPr>
            <a:lvl8pPr marL="3623081" indent="-241539" eaLnBrk="0" fontAlgn="base" hangingPunct="0">
              <a:spcBef>
                <a:spcPct val="0"/>
              </a:spcBef>
              <a:spcAft>
                <a:spcPct val="0"/>
              </a:spcAft>
              <a:defRPr>
                <a:solidFill>
                  <a:schemeClr val="tx1"/>
                </a:solidFill>
                <a:latin typeface="Calibri" panose="020F0502020204030204" pitchFamily="34" charset="0"/>
              </a:defRPr>
            </a:lvl8pPr>
            <a:lvl9pPr marL="4106159" indent="-241539"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B11148D-7209-41BE-B432-658FC66D08F0}" type="slidenum">
              <a:rPr lang="el-GR" altLang="el-GR" smtClean="0"/>
              <a:pPr fontAlgn="base">
                <a:spcBef>
                  <a:spcPct val="0"/>
                </a:spcBef>
                <a:spcAft>
                  <a:spcPct val="0"/>
                </a:spcAft>
              </a:pPr>
              <a:t>41</a:t>
            </a:fld>
            <a:endParaRPr lang="el-GR" altLang="el-GR"/>
          </a:p>
        </p:txBody>
      </p:sp>
    </p:spTree>
    <p:extLst>
      <p:ext uri="{BB962C8B-B14F-4D97-AF65-F5344CB8AC3E}">
        <p14:creationId xmlns:p14="http://schemas.microsoft.com/office/powerpoint/2010/main" val="42855974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4D909F97-785E-40DD-B9E5-F6F8E6E9CECF}"/>
              </a:ext>
            </a:extLst>
          </p:cNvPr>
          <p:cNvSpPr>
            <a:spLocks noGrp="1"/>
          </p:cNvSpPr>
          <p:nvPr>
            <p:ph type="dt" sz="half" idx="10"/>
          </p:nvPr>
        </p:nvSpPr>
        <p:spPr/>
        <p:txBody>
          <a:bodyPr/>
          <a:lstStyle>
            <a:lvl1pPr>
              <a:defRPr/>
            </a:lvl1pPr>
          </a:lstStyle>
          <a:p>
            <a:pPr>
              <a:defRPr/>
            </a:pPr>
            <a:fld id="{0BF8079E-E9C7-4A4A-92AA-5FFACF1CD205}" type="datetimeFigureOut">
              <a:rPr lang="el-GR"/>
              <a:pPr>
                <a:defRPr/>
              </a:pPr>
              <a:t>3/6/2022</a:t>
            </a:fld>
            <a:endParaRPr lang="el-GR"/>
          </a:p>
        </p:txBody>
      </p:sp>
      <p:sp>
        <p:nvSpPr>
          <p:cNvPr id="5" name="Θέση υποσέλιδου 4">
            <a:extLst>
              <a:ext uri="{FF2B5EF4-FFF2-40B4-BE49-F238E27FC236}">
                <a16:creationId xmlns:a16="http://schemas.microsoft.com/office/drawing/2014/main" id="{579A1E17-6F53-42E7-8AD6-B3A7B91712FB}"/>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42C31553-305E-4A65-8B52-43E3CC0D0BB8}"/>
              </a:ext>
            </a:extLst>
          </p:cNvPr>
          <p:cNvSpPr>
            <a:spLocks noGrp="1"/>
          </p:cNvSpPr>
          <p:nvPr>
            <p:ph type="sldNum" sz="quarter" idx="12"/>
          </p:nvPr>
        </p:nvSpPr>
        <p:spPr/>
        <p:txBody>
          <a:bodyPr/>
          <a:lstStyle>
            <a:lvl1pPr>
              <a:defRPr/>
            </a:lvl1pPr>
          </a:lstStyle>
          <a:p>
            <a:pPr>
              <a:defRPr/>
            </a:pPr>
            <a:fld id="{36753E8D-0259-4DB5-AD91-1E72D604E7C7}" type="slidenum">
              <a:rPr lang="el-GR"/>
              <a:pPr>
                <a:defRPr/>
              </a:pPr>
              <a:t>‹#›</a:t>
            </a:fld>
            <a:endParaRPr lang="el-GR"/>
          </a:p>
        </p:txBody>
      </p:sp>
    </p:spTree>
    <p:extLst>
      <p:ext uri="{BB962C8B-B14F-4D97-AF65-F5344CB8AC3E}">
        <p14:creationId xmlns:p14="http://schemas.microsoft.com/office/powerpoint/2010/main" val="43800664"/>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9669C8F-C82F-4243-844A-D71EC04C4D06}"/>
              </a:ext>
            </a:extLst>
          </p:cNvPr>
          <p:cNvSpPr>
            <a:spLocks noGrp="1"/>
          </p:cNvSpPr>
          <p:nvPr>
            <p:ph type="dt" sz="half" idx="10"/>
          </p:nvPr>
        </p:nvSpPr>
        <p:spPr/>
        <p:txBody>
          <a:bodyPr/>
          <a:lstStyle>
            <a:lvl1pPr>
              <a:defRPr/>
            </a:lvl1pPr>
          </a:lstStyle>
          <a:p>
            <a:pPr>
              <a:defRPr/>
            </a:pPr>
            <a:fld id="{891F1B6D-7C69-4D3C-BA13-03C9B398FADF}" type="datetimeFigureOut">
              <a:rPr lang="el-GR"/>
              <a:pPr>
                <a:defRPr/>
              </a:pPr>
              <a:t>3/6/2022</a:t>
            </a:fld>
            <a:endParaRPr lang="el-GR"/>
          </a:p>
        </p:txBody>
      </p:sp>
      <p:sp>
        <p:nvSpPr>
          <p:cNvPr id="5" name="Θέση υποσέλιδου 4">
            <a:extLst>
              <a:ext uri="{FF2B5EF4-FFF2-40B4-BE49-F238E27FC236}">
                <a16:creationId xmlns:a16="http://schemas.microsoft.com/office/drawing/2014/main" id="{348B91F6-AA94-417C-87FE-FF2C00AC7E5F}"/>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DA83FE8F-A832-4898-AD6B-20BF9887C540}"/>
              </a:ext>
            </a:extLst>
          </p:cNvPr>
          <p:cNvSpPr>
            <a:spLocks noGrp="1"/>
          </p:cNvSpPr>
          <p:nvPr>
            <p:ph type="sldNum" sz="quarter" idx="12"/>
          </p:nvPr>
        </p:nvSpPr>
        <p:spPr/>
        <p:txBody>
          <a:bodyPr/>
          <a:lstStyle>
            <a:lvl1pPr>
              <a:defRPr/>
            </a:lvl1pPr>
          </a:lstStyle>
          <a:p>
            <a:pPr>
              <a:defRPr/>
            </a:pPr>
            <a:fld id="{430202E4-6EED-4656-96A7-110E104DCA8A}" type="slidenum">
              <a:rPr lang="el-GR"/>
              <a:pPr>
                <a:defRPr/>
              </a:pPr>
              <a:t>‹#›</a:t>
            </a:fld>
            <a:endParaRPr lang="el-GR"/>
          </a:p>
        </p:txBody>
      </p:sp>
    </p:spTree>
    <p:extLst>
      <p:ext uri="{BB962C8B-B14F-4D97-AF65-F5344CB8AC3E}">
        <p14:creationId xmlns:p14="http://schemas.microsoft.com/office/powerpoint/2010/main" val="329016446"/>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3D91385-BC44-45C7-A956-A215F2F99DD0}"/>
              </a:ext>
            </a:extLst>
          </p:cNvPr>
          <p:cNvSpPr>
            <a:spLocks noGrp="1"/>
          </p:cNvSpPr>
          <p:nvPr>
            <p:ph type="dt" sz="half" idx="10"/>
          </p:nvPr>
        </p:nvSpPr>
        <p:spPr/>
        <p:txBody>
          <a:bodyPr/>
          <a:lstStyle>
            <a:lvl1pPr>
              <a:defRPr/>
            </a:lvl1pPr>
          </a:lstStyle>
          <a:p>
            <a:pPr>
              <a:defRPr/>
            </a:pPr>
            <a:fld id="{273D3B57-6F17-432B-9622-C0F4B7AF190D}" type="datetimeFigureOut">
              <a:rPr lang="el-GR"/>
              <a:pPr>
                <a:defRPr/>
              </a:pPr>
              <a:t>3/6/2022</a:t>
            </a:fld>
            <a:endParaRPr lang="el-GR"/>
          </a:p>
        </p:txBody>
      </p:sp>
      <p:sp>
        <p:nvSpPr>
          <p:cNvPr id="5" name="Θέση υποσέλιδου 4">
            <a:extLst>
              <a:ext uri="{FF2B5EF4-FFF2-40B4-BE49-F238E27FC236}">
                <a16:creationId xmlns:a16="http://schemas.microsoft.com/office/drawing/2014/main" id="{E197402C-AC1B-4992-AED4-556C5F79FAD1}"/>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3FFD74F5-C433-4900-94D4-34BDD4785981}"/>
              </a:ext>
            </a:extLst>
          </p:cNvPr>
          <p:cNvSpPr>
            <a:spLocks noGrp="1"/>
          </p:cNvSpPr>
          <p:nvPr>
            <p:ph type="sldNum" sz="quarter" idx="12"/>
          </p:nvPr>
        </p:nvSpPr>
        <p:spPr/>
        <p:txBody>
          <a:bodyPr/>
          <a:lstStyle>
            <a:lvl1pPr>
              <a:defRPr/>
            </a:lvl1pPr>
          </a:lstStyle>
          <a:p>
            <a:pPr>
              <a:defRPr/>
            </a:pPr>
            <a:fld id="{5A865F46-A022-44D3-B0D3-806B33E7AC19}" type="slidenum">
              <a:rPr lang="el-GR"/>
              <a:pPr>
                <a:defRPr/>
              </a:pPr>
              <a:t>‹#›</a:t>
            </a:fld>
            <a:endParaRPr lang="el-GR"/>
          </a:p>
        </p:txBody>
      </p:sp>
    </p:spTree>
    <p:extLst>
      <p:ext uri="{BB962C8B-B14F-4D97-AF65-F5344CB8AC3E}">
        <p14:creationId xmlns:p14="http://schemas.microsoft.com/office/powerpoint/2010/main" val="1320603255"/>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A8110A6-3953-40E5-BF40-107644F8FE91}"/>
              </a:ext>
            </a:extLst>
          </p:cNvPr>
          <p:cNvSpPr>
            <a:spLocks noGrp="1"/>
          </p:cNvSpPr>
          <p:nvPr>
            <p:ph type="dt" sz="half" idx="10"/>
          </p:nvPr>
        </p:nvSpPr>
        <p:spPr/>
        <p:txBody>
          <a:bodyPr/>
          <a:lstStyle>
            <a:lvl1pPr>
              <a:defRPr/>
            </a:lvl1pPr>
          </a:lstStyle>
          <a:p>
            <a:pPr>
              <a:defRPr/>
            </a:pPr>
            <a:fld id="{6145AC18-8A62-4C7B-8DE5-ACC7AD74D77F}" type="datetimeFigureOut">
              <a:rPr lang="el-GR"/>
              <a:pPr>
                <a:defRPr/>
              </a:pPr>
              <a:t>3/6/2022</a:t>
            </a:fld>
            <a:endParaRPr lang="el-GR"/>
          </a:p>
        </p:txBody>
      </p:sp>
      <p:sp>
        <p:nvSpPr>
          <p:cNvPr id="5" name="Θέση υποσέλιδου 4">
            <a:extLst>
              <a:ext uri="{FF2B5EF4-FFF2-40B4-BE49-F238E27FC236}">
                <a16:creationId xmlns:a16="http://schemas.microsoft.com/office/drawing/2014/main" id="{12C41BCE-D751-4F9F-97A3-3EEE0F39BC00}"/>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564F4C88-6883-4319-8F22-1ADEFE851B3D}"/>
              </a:ext>
            </a:extLst>
          </p:cNvPr>
          <p:cNvSpPr>
            <a:spLocks noGrp="1"/>
          </p:cNvSpPr>
          <p:nvPr>
            <p:ph type="sldNum" sz="quarter" idx="12"/>
          </p:nvPr>
        </p:nvSpPr>
        <p:spPr/>
        <p:txBody>
          <a:bodyPr/>
          <a:lstStyle>
            <a:lvl1pPr>
              <a:defRPr/>
            </a:lvl1pPr>
          </a:lstStyle>
          <a:p>
            <a:pPr>
              <a:defRPr/>
            </a:pPr>
            <a:fld id="{E6A63AB4-F869-4267-A1D4-DF12544355B6}" type="slidenum">
              <a:rPr lang="el-GR"/>
              <a:pPr>
                <a:defRPr/>
              </a:pPr>
              <a:t>‹#›</a:t>
            </a:fld>
            <a:endParaRPr lang="el-GR"/>
          </a:p>
        </p:txBody>
      </p:sp>
    </p:spTree>
    <p:extLst>
      <p:ext uri="{BB962C8B-B14F-4D97-AF65-F5344CB8AC3E}">
        <p14:creationId xmlns:p14="http://schemas.microsoft.com/office/powerpoint/2010/main" val="1167938420"/>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0F2893D9-03DE-4517-A677-1BBD18E96096}"/>
              </a:ext>
            </a:extLst>
          </p:cNvPr>
          <p:cNvSpPr>
            <a:spLocks noGrp="1"/>
          </p:cNvSpPr>
          <p:nvPr>
            <p:ph type="dt" sz="half" idx="10"/>
          </p:nvPr>
        </p:nvSpPr>
        <p:spPr/>
        <p:txBody>
          <a:bodyPr/>
          <a:lstStyle>
            <a:lvl1pPr>
              <a:defRPr/>
            </a:lvl1pPr>
          </a:lstStyle>
          <a:p>
            <a:pPr>
              <a:defRPr/>
            </a:pPr>
            <a:fld id="{7450058E-3FB2-4231-8A4D-F4AE1C256E88}" type="datetimeFigureOut">
              <a:rPr lang="el-GR"/>
              <a:pPr>
                <a:defRPr/>
              </a:pPr>
              <a:t>3/6/2022</a:t>
            </a:fld>
            <a:endParaRPr lang="el-GR"/>
          </a:p>
        </p:txBody>
      </p:sp>
      <p:sp>
        <p:nvSpPr>
          <p:cNvPr id="5" name="Θέση υποσέλιδου 4">
            <a:extLst>
              <a:ext uri="{FF2B5EF4-FFF2-40B4-BE49-F238E27FC236}">
                <a16:creationId xmlns:a16="http://schemas.microsoft.com/office/drawing/2014/main" id="{F9F87882-77A2-4ABE-8986-45366F8B88C6}"/>
              </a:ext>
            </a:extLst>
          </p:cNvPr>
          <p:cNvSpPr>
            <a:spLocks noGrp="1"/>
          </p:cNvSpPr>
          <p:nvPr>
            <p:ph type="ftr" sz="quarter" idx="11"/>
          </p:nvPr>
        </p:nvSpPr>
        <p:spPr/>
        <p:txBody>
          <a:bodyPr/>
          <a:lstStyle>
            <a:lvl1pPr>
              <a:defRPr/>
            </a:lvl1pPr>
          </a:lstStyle>
          <a:p>
            <a:pPr>
              <a:defRPr/>
            </a:pPr>
            <a:endParaRPr lang="el-GR"/>
          </a:p>
        </p:txBody>
      </p:sp>
      <p:sp>
        <p:nvSpPr>
          <p:cNvPr id="6" name="Θέση αριθμού διαφάνειας 5">
            <a:extLst>
              <a:ext uri="{FF2B5EF4-FFF2-40B4-BE49-F238E27FC236}">
                <a16:creationId xmlns:a16="http://schemas.microsoft.com/office/drawing/2014/main" id="{9A08813F-4052-4CE8-A132-686B71E3D15C}"/>
              </a:ext>
            </a:extLst>
          </p:cNvPr>
          <p:cNvSpPr>
            <a:spLocks noGrp="1"/>
          </p:cNvSpPr>
          <p:nvPr>
            <p:ph type="sldNum" sz="quarter" idx="12"/>
          </p:nvPr>
        </p:nvSpPr>
        <p:spPr/>
        <p:txBody>
          <a:bodyPr/>
          <a:lstStyle>
            <a:lvl1pPr>
              <a:defRPr/>
            </a:lvl1pPr>
          </a:lstStyle>
          <a:p>
            <a:pPr>
              <a:defRPr/>
            </a:pPr>
            <a:fld id="{F27DC0B1-A7F1-42D4-A6E8-C39FB027693B}" type="slidenum">
              <a:rPr lang="el-GR"/>
              <a:pPr>
                <a:defRPr/>
              </a:pPr>
              <a:t>‹#›</a:t>
            </a:fld>
            <a:endParaRPr lang="el-GR"/>
          </a:p>
        </p:txBody>
      </p:sp>
    </p:spTree>
    <p:extLst>
      <p:ext uri="{BB962C8B-B14F-4D97-AF65-F5344CB8AC3E}">
        <p14:creationId xmlns:p14="http://schemas.microsoft.com/office/powerpoint/2010/main" val="1695656228"/>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3">
            <a:extLst>
              <a:ext uri="{FF2B5EF4-FFF2-40B4-BE49-F238E27FC236}">
                <a16:creationId xmlns:a16="http://schemas.microsoft.com/office/drawing/2014/main" id="{808901CF-4943-48F0-BE66-907A067F69C0}"/>
              </a:ext>
            </a:extLst>
          </p:cNvPr>
          <p:cNvSpPr>
            <a:spLocks noGrp="1"/>
          </p:cNvSpPr>
          <p:nvPr>
            <p:ph type="dt" sz="half" idx="10"/>
          </p:nvPr>
        </p:nvSpPr>
        <p:spPr/>
        <p:txBody>
          <a:bodyPr/>
          <a:lstStyle>
            <a:lvl1pPr>
              <a:defRPr/>
            </a:lvl1pPr>
          </a:lstStyle>
          <a:p>
            <a:pPr>
              <a:defRPr/>
            </a:pPr>
            <a:fld id="{57E677EA-BEB9-4576-8A45-A239D2BD4478}" type="datetimeFigureOut">
              <a:rPr lang="el-GR"/>
              <a:pPr>
                <a:defRPr/>
              </a:pPr>
              <a:t>3/6/2022</a:t>
            </a:fld>
            <a:endParaRPr lang="el-GR"/>
          </a:p>
        </p:txBody>
      </p:sp>
      <p:sp>
        <p:nvSpPr>
          <p:cNvPr id="6" name="Θέση υποσέλιδου 4">
            <a:extLst>
              <a:ext uri="{FF2B5EF4-FFF2-40B4-BE49-F238E27FC236}">
                <a16:creationId xmlns:a16="http://schemas.microsoft.com/office/drawing/2014/main" id="{B47CBFF0-F010-43AB-AE6F-466D4CC7ECCC}"/>
              </a:ext>
            </a:extLst>
          </p:cNvPr>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a:extLst>
              <a:ext uri="{FF2B5EF4-FFF2-40B4-BE49-F238E27FC236}">
                <a16:creationId xmlns:a16="http://schemas.microsoft.com/office/drawing/2014/main" id="{D0C27253-988F-4170-9C59-26915695B205}"/>
              </a:ext>
            </a:extLst>
          </p:cNvPr>
          <p:cNvSpPr>
            <a:spLocks noGrp="1"/>
          </p:cNvSpPr>
          <p:nvPr>
            <p:ph type="sldNum" sz="quarter" idx="12"/>
          </p:nvPr>
        </p:nvSpPr>
        <p:spPr/>
        <p:txBody>
          <a:bodyPr/>
          <a:lstStyle>
            <a:lvl1pPr>
              <a:defRPr/>
            </a:lvl1pPr>
          </a:lstStyle>
          <a:p>
            <a:pPr>
              <a:defRPr/>
            </a:pPr>
            <a:fld id="{CC314A0C-9922-4139-A8AB-B5F577829E48}" type="slidenum">
              <a:rPr lang="el-GR"/>
              <a:pPr>
                <a:defRPr/>
              </a:pPr>
              <a:t>‹#›</a:t>
            </a:fld>
            <a:endParaRPr lang="el-GR"/>
          </a:p>
        </p:txBody>
      </p:sp>
    </p:spTree>
    <p:extLst>
      <p:ext uri="{BB962C8B-B14F-4D97-AF65-F5344CB8AC3E}">
        <p14:creationId xmlns:p14="http://schemas.microsoft.com/office/powerpoint/2010/main" val="2719666443"/>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3">
            <a:extLst>
              <a:ext uri="{FF2B5EF4-FFF2-40B4-BE49-F238E27FC236}">
                <a16:creationId xmlns:a16="http://schemas.microsoft.com/office/drawing/2014/main" id="{9668B439-2EC4-41DE-86FF-277645DCCCDB}"/>
              </a:ext>
            </a:extLst>
          </p:cNvPr>
          <p:cNvSpPr>
            <a:spLocks noGrp="1"/>
          </p:cNvSpPr>
          <p:nvPr>
            <p:ph type="dt" sz="half" idx="10"/>
          </p:nvPr>
        </p:nvSpPr>
        <p:spPr/>
        <p:txBody>
          <a:bodyPr/>
          <a:lstStyle>
            <a:lvl1pPr>
              <a:defRPr/>
            </a:lvl1pPr>
          </a:lstStyle>
          <a:p>
            <a:pPr>
              <a:defRPr/>
            </a:pPr>
            <a:fld id="{ACF47FDD-0025-4F7C-AAFC-D3AB13588AC0}" type="datetimeFigureOut">
              <a:rPr lang="el-GR"/>
              <a:pPr>
                <a:defRPr/>
              </a:pPr>
              <a:t>3/6/2022</a:t>
            </a:fld>
            <a:endParaRPr lang="el-GR"/>
          </a:p>
        </p:txBody>
      </p:sp>
      <p:sp>
        <p:nvSpPr>
          <p:cNvPr id="8" name="Θέση υποσέλιδου 4">
            <a:extLst>
              <a:ext uri="{FF2B5EF4-FFF2-40B4-BE49-F238E27FC236}">
                <a16:creationId xmlns:a16="http://schemas.microsoft.com/office/drawing/2014/main" id="{DB21AFA9-0675-46C5-AD7B-E8210635C952}"/>
              </a:ext>
            </a:extLst>
          </p:cNvPr>
          <p:cNvSpPr>
            <a:spLocks noGrp="1"/>
          </p:cNvSpPr>
          <p:nvPr>
            <p:ph type="ftr" sz="quarter" idx="11"/>
          </p:nvPr>
        </p:nvSpPr>
        <p:spPr/>
        <p:txBody>
          <a:bodyPr/>
          <a:lstStyle>
            <a:lvl1pPr>
              <a:defRPr/>
            </a:lvl1pPr>
          </a:lstStyle>
          <a:p>
            <a:pPr>
              <a:defRPr/>
            </a:pPr>
            <a:endParaRPr lang="el-GR"/>
          </a:p>
        </p:txBody>
      </p:sp>
      <p:sp>
        <p:nvSpPr>
          <p:cNvPr id="9" name="Θέση αριθμού διαφάνειας 5">
            <a:extLst>
              <a:ext uri="{FF2B5EF4-FFF2-40B4-BE49-F238E27FC236}">
                <a16:creationId xmlns:a16="http://schemas.microsoft.com/office/drawing/2014/main" id="{C5C4699C-6027-4A78-A327-E36BDBF159CB}"/>
              </a:ext>
            </a:extLst>
          </p:cNvPr>
          <p:cNvSpPr>
            <a:spLocks noGrp="1"/>
          </p:cNvSpPr>
          <p:nvPr>
            <p:ph type="sldNum" sz="quarter" idx="12"/>
          </p:nvPr>
        </p:nvSpPr>
        <p:spPr/>
        <p:txBody>
          <a:bodyPr/>
          <a:lstStyle>
            <a:lvl1pPr>
              <a:defRPr/>
            </a:lvl1pPr>
          </a:lstStyle>
          <a:p>
            <a:pPr>
              <a:defRPr/>
            </a:pPr>
            <a:fld id="{96CAB14D-7B82-412D-80DF-7FB5907406BF}" type="slidenum">
              <a:rPr lang="el-GR"/>
              <a:pPr>
                <a:defRPr/>
              </a:pPr>
              <a:t>‹#›</a:t>
            </a:fld>
            <a:endParaRPr lang="el-GR"/>
          </a:p>
        </p:txBody>
      </p:sp>
    </p:spTree>
    <p:extLst>
      <p:ext uri="{BB962C8B-B14F-4D97-AF65-F5344CB8AC3E}">
        <p14:creationId xmlns:p14="http://schemas.microsoft.com/office/powerpoint/2010/main" val="2002222538"/>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3">
            <a:extLst>
              <a:ext uri="{FF2B5EF4-FFF2-40B4-BE49-F238E27FC236}">
                <a16:creationId xmlns:a16="http://schemas.microsoft.com/office/drawing/2014/main" id="{B9F25F66-EB86-4255-B175-E38FD118F7A4}"/>
              </a:ext>
            </a:extLst>
          </p:cNvPr>
          <p:cNvSpPr>
            <a:spLocks noGrp="1"/>
          </p:cNvSpPr>
          <p:nvPr>
            <p:ph type="dt" sz="half" idx="10"/>
          </p:nvPr>
        </p:nvSpPr>
        <p:spPr/>
        <p:txBody>
          <a:bodyPr/>
          <a:lstStyle>
            <a:lvl1pPr>
              <a:defRPr/>
            </a:lvl1pPr>
          </a:lstStyle>
          <a:p>
            <a:pPr>
              <a:defRPr/>
            </a:pPr>
            <a:fld id="{A98731BB-112A-48B4-9BDF-3F0724CA5BE7}" type="datetimeFigureOut">
              <a:rPr lang="el-GR"/>
              <a:pPr>
                <a:defRPr/>
              </a:pPr>
              <a:t>3/6/2022</a:t>
            </a:fld>
            <a:endParaRPr lang="el-GR"/>
          </a:p>
        </p:txBody>
      </p:sp>
      <p:sp>
        <p:nvSpPr>
          <p:cNvPr id="4" name="Θέση υποσέλιδου 4">
            <a:extLst>
              <a:ext uri="{FF2B5EF4-FFF2-40B4-BE49-F238E27FC236}">
                <a16:creationId xmlns:a16="http://schemas.microsoft.com/office/drawing/2014/main" id="{AA138443-960B-4F44-B4BD-D2C923E3186C}"/>
              </a:ext>
            </a:extLst>
          </p:cNvPr>
          <p:cNvSpPr>
            <a:spLocks noGrp="1"/>
          </p:cNvSpPr>
          <p:nvPr>
            <p:ph type="ftr" sz="quarter" idx="11"/>
          </p:nvPr>
        </p:nvSpPr>
        <p:spPr/>
        <p:txBody>
          <a:bodyPr/>
          <a:lstStyle>
            <a:lvl1pPr>
              <a:defRPr/>
            </a:lvl1pPr>
          </a:lstStyle>
          <a:p>
            <a:pPr>
              <a:defRPr/>
            </a:pPr>
            <a:endParaRPr lang="el-GR"/>
          </a:p>
        </p:txBody>
      </p:sp>
      <p:sp>
        <p:nvSpPr>
          <p:cNvPr id="5" name="Θέση αριθμού διαφάνειας 5">
            <a:extLst>
              <a:ext uri="{FF2B5EF4-FFF2-40B4-BE49-F238E27FC236}">
                <a16:creationId xmlns:a16="http://schemas.microsoft.com/office/drawing/2014/main" id="{02BD0F2C-D7CC-4891-954E-0C3BC16AA2BA}"/>
              </a:ext>
            </a:extLst>
          </p:cNvPr>
          <p:cNvSpPr>
            <a:spLocks noGrp="1"/>
          </p:cNvSpPr>
          <p:nvPr>
            <p:ph type="sldNum" sz="quarter" idx="12"/>
          </p:nvPr>
        </p:nvSpPr>
        <p:spPr/>
        <p:txBody>
          <a:bodyPr/>
          <a:lstStyle>
            <a:lvl1pPr>
              <a:defRPr/>
            </a:lvl1pPr>
          </a:lstStyle>
          <a:p>
            <a:pPr>
              <a:defRPr/>
            </a:pPr>
            <a:fld id="{3E1B2EF7-F5DE-4FE2-A5D7-37A8D54AD69B}" type="slidenum">
              <a:rPr lang="el-GR"/>
              <a:pPr>
                <a:defRPr/>
              </a:pPr>
              <a:t>‹#›</a:t>
            </a:fld>
            <a:endParaRPr lang="el-GR"/>
          </a:p>
        </p:txBody>
      </p:sp>
    </p:spTree>
    <p:extLst>
      <p:ext uri="{BB962C8B-B14F-4D97-AF65-F5344CB8AC3E}">
        <p14:creationId xmlns:p14="http://schemas.microsoft.com/office/powerpoint/2010/main" val="4215854866"/>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3">
            <a:extLst>
              <a:ext uri="{FF2B5EF4-FFF2-40B4-BE49-F238E27FC236}">
                <a16:creationId xmlns:a16="http://schemas.microsoft.com/office/drawing/2014/main" id="{4CB09892-25D5-42D1-8232-1DA29979698B}"/>
              </a:ext>
            </a:extLst>
          </p:cNvPr>
          <p:cNvSpPr>
            <a:spLocks noGrp="1"/>
          </p:cNvSpPr>
          <p:nvPr>
            <p:ph type="dt" sz="half" idx="10"/>
          </p:nvPr>
        </p:nvSpPr>
        <p:spPr/>
        <p:txBody>
          <a:bodyPr/>
          <a:lstStyle>
            <a:lvl1pPr>
              <a:defRPr/>
            </a:lvl1pPr>
          </a:lstStyle>
          <a:p>
            <a:pPr>
              <a:defRPr/>
            </a:pPr>
            <a:fld id="{CCA8F572-78F0-4126-BF64-1CF17BDAB168}" type="datetimeFigureOut">
              <a:rPr lang="el-GR"/>
              <a:pPr>
                <a:defRPr/>
              </a:pPr>
              <a:t>3/6/2022</a:t>
            </a:fld>
            <a:endParaRPr lang="el-GR"/>
          </a:p>
        </p:txBody>
      </p:sp>
      <p:sp>
        <p:nvSpPr>
          <p:cNvPr id="3" name="Θέση υποσέλιδου 4">
            <a:extLst>
              <a:ext uri="{FF2B5EF4-FFF2-40B4-BE49-F238E27FC236}">
                <a16:creationId xmlns:a16="http://schemas.microsoft.com/office/drawing/2014/main" id="{4799B1C5-8AEB-4DE0-BD30-CC7007AA479F}"/>
              </a:ext>
            </a:extLst>
          </p:cNvPr>
          <p:cNvSpPr>
            <a:spLocks noGrp="1"/>
          </p:cNvSpPr>
          <p:nvPr>
            <p:ph type="ftr" sz="quarter" idx="11"/>
          </p:nvPr>
        </p:nvSpPr>
        <p:spPr/>
        <p:txBody>
          <a:bodyPr/>
          <a:lstStyle>
            <a:lvl1pPr>
              <a:defRPr/>
            </a:lvl1pPr>
          </a:lstStyle>
          <a:p>
            <a:pPr>
              <a:defRPr/>
            </a:pPr>
            <a:endParaRPr lang="el-GR"/>
          </a:p>
        </p:txBody>
      </p:sp>
      <p:sp>
        <p:nvSpPr>
          <p:cNvPr id="4" name="Θέση αριθμού διαφάνειας 5">
            <a:extLst>
              <a:ext uri="{FF2B5EF4-FFF2-40B4-BE49-F238E27FC236}">
                <a16:creationId xmlns:a16="http://schemas.microsoft.com/office/drawing/2014/main" id="{7F0BFF85-F942-4742-812D-EEFD0D53BD32}"/>
              </a:ext>
            </a:extLst>
          </p:cNvPr>
          <p:cNvSpPr>
            <a:spLocks noGrp="1"/>
          </p:cNvSpPr>
          <p:nvPr>
            <p:ph type="sldNum" sz="quarter" idx="12"/>
          </p:nvPr>
        </p:nvSpPr>
        <p:spPr/>
        <p:txBody>
          <a:bodyPr/>
          <a:lstStyle>
            <a:lvl1pPr>
              <a:defRPr/>
            </a:lvl1pPr>
          </a:lstStyle>
          <a:p>
            <a:pPr>
              <a:defRPr/>
            </a:pPr>
            <a:fld id="{BD12D656-2B57-4068-8B91-C45A18EBAD93}" type="slidenum">
              <a:rPr lang="el-GR"/>
              <a:pPr>
                <a:defRPr/>
              </a:pPr>
              <a:t>‹#›</a:t>
            </a:fld>
            <a:endParaRPr lang="el-GR"/>
          </a:p>
        </p:txBody>
      </p:sp>
    </p:spTree>
    <p:extLst>
      <p:ext uri="{BB962C8B-B14F-4D97-AF65-F5344CB8AC3E}">
        <p14:creationId xmlns:p14="http://schemas.microsoft.com/office/powerpoint/2010/main" val="3230810187"/>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3">
            <a:extLst>
              <a:ext uri="{FF2B5EF4-FFF2-40B4-BE49-F238E27FC236}">
                <a16:creationId xmlns:a16="http://schemas.microsoft.com/office/drawing/2014/main" id="{001CAE47-6282-462D-8296-D2CBFB088A1A}"/>
              </a:ext>
            </a:extLst>
          </p:cNvPr>
          <p:cNvSpPr>
            <a:spLocks noGrp="1"/>
          </p:cNvSpPr>
          <p:nvPr>
            <p:ph type="dt" sz="half" idx="10"/>
          </p:nvPr>
        </p:nvSpPr>
        <p:spPr/>
        <p:txBody>
          <a:bodyPr/>
          <a:lstStyle>
            <a:lvl1pPr>
              <a:defRPr/>
            </a:lvl1pPr>
          </a:lstStyle>
          <a:p>
            <a:pPr>
              <a:defRPr/>
            </a:pPr>
            <a:fld id="{215BB7E5-72BB-441C-AEB2-F9DA8CBB8555}" type="datetimeFigureOut">
              <a:rPr lang="el-GR"/>
              <a:pPr>
                <a:defRPr/>
              </a:pPr>
              <a:t>3/6/2022</a:t>
            </a:fld>
            <a:endParaRPr lang="el-GR"/>
          </a:p>
        </p:txBody>
      </p:sp>
      <p:sp>
        <p:nvSpPr>
          <p:cNvPr id="6" name="Θέση υποσέλιδου 4">
            <a:extLst>
              <a:ext uri="{FF2B5EF4-FFF2-40B4-BE49-F238E27FC236}">
                <a16:creationId xmlns:a16="http://schemas.microsoft.com/office/drawing/2014/main" id="{2DB292B3-41AA-42B7-9A3D-8FF926ECB9E4}"/>
              </a:ext>
            </a:extLst>
          </p:cNvPr>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a:extLst>
              <a:ext uri="{FF2B5EF4-FFF2-40B4-BE49-F238E27FC236}">
                <a16:creationId xmlns:a16="http://schemas.microsoft.com/office/drawing/2014/main" id="{381B2DA7-A8FD-4C73-83DB-E8148B9638F5}"/>
              </a:ext>
            </a:extLst>
          </p:cNvPr>
          <p:cNvSpPr>
            <a:spLocks noGrp="1"/>
          </p:cNvSpPr>
          <p:nvPr>
            <p:ph type="sldNum" sz="quarter" idx="12"/>
          </p:nvPr>
        </p:nvSpPr>
        <p:spPr/>
        <p:txBody>
          <a:bodyPr/>
          <a:lstStyle>
            <a:lvl1pPr>
              <a:defRPr/>
            </a:lvl1pPr>
          </a:lstStyle>
          <a:p>
            <a:pPr>
              <a:defRPr/>
            </a:pPr>
            <a:fld id="{3653104C-146A-41CF-9622-9618E37EFB68}" type="slidenum">
              <a:rPr lang="el-GR"/>
              <a:pPr>
                <a:defRPr/>
              </a:pPr>
              <a:t>‹#›</a:t>
            </a:fld>
            <a:endParaRPr lang="el-GR"/>
          </a:p>
        </p:txBody>
      </p:sp>
    </p:spTree>
    <p:extLst>
      <p:ext uri="{BB962C8B-B14F-4D97-AF65-F5344CB8AC3E}">
        <p14:creationId xmlns:p14="http://schemas.microsoft.com/office/powerpoint/2010/main" val="1048356895"/>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3">
            <a:extLst>
              <a:ext uri="{FF2B5EF4-FFF2-40B4-BE49-F238E27FC236}">
                <a16:creationId xmlns:a16="http://schemas.microsoft.com/office/drawing/2014/main" id="{1F81981D-D05F-4EF1-898B-7F3E6F248CBE}"/>
              </a:ext>
            </a:extLst>
          </p:cNvPr>
          <p:cNvSpPr>
            <a:spLocks noGrp="1"/>
          </p:cNvSpPr>
          <p:nvPr>
            <p:ph type="dt" sz="half" idx="10"/>
          </p:nvPr>
        </p:nvSpPr>
        <p:spPr/>
        <p:txBody>
          <a:bodyPr/>
          <a:lstStyle>
            <a:lvl1pPr>
              <a:defRPr/>
            </a:lvl1pPr>
          </a:lstStyle>
          <a:p>
            <a:pPr>
              <a:defRPr/>
            </a:pPr>
            <a:fld id="{F503E3A5-B19C-426C-B1DE-E821814DD850}" type="datetimeFigureOut">
              <a:rPr lang="el-GR"/>
              <a:pPr>
                <a:defRPr/>
              </a:pPr>
              <a:t>3/6/2022</a:t>
            </a:fld>
            <a:endParaRPr lang="el-GR"/>
          </a:p>
        </p:txBody>
      </p:sp>
      <p:sp>
        <p:nvSpPr>
          <p:cNvPr id="6" name="Θέση υποσέλιδου 4">
            <a:extLst>
              <a:ext uri="{FF2B5EF4-FFF2-40B4-BE49-F238E27FC236}">
                <a16:creationId xmlns:a16="http://schemas.microsoft.com/office/drawing/2014/main" id="{70FCD837-2870-44C1-BA15-5BAF001CB919}"/>
              </a:ext>
            </a:extLst>
          </p:cNvPr>
          <p:cNvSpPr>
            <a:spLocks noGrp="1"/>
          </p:cNvSpPr>
          <p:nvPr>
            <p:ph type="ftr" sz="quarter" idx="11"/>
          </p:nvPr>
        </p:nvSpPr>
        <p:spPr/>
        <p:txBody>
          <a:bodyPr/>
          <a:lstStyle>
            <a:lvl1pPr>
              <a:defRPr/>
            </a:lvl1pPr>
          </a:lstStyle>
          <a:p>
            <a:pPr>
              <a:defRPr/>
            </a:pPr>
            <a:endParaRPr lang="el-GR"/>
          </a:p>
        </p:txBody>
      </p:sp>
      <p:sp>
        <p:nvSpPr>
          <p:cNvPr id="7" name="Θέση αριθμού διαφάνειας 5">
            <a:extLst>
              <a:ext uri="{FF2B5EF4-FFF2-40B4-BE49-F238E27FC236}">
                <a16:creationId xmlns:a16="http://schemas.microsoft.com/office/drawing/2014/main" id="{91FD3973-3AC2-49AA-BF8D-038DD208FD3A}"/>
              </a:ext>
            </a:extLst>
          </p:cNvPr>
          <p:cNvSpPr>
            <a:spLocks noGrp="1"/>
          </p:cNvSpPr>
          <p:nvPr>
            <p:ph type="sldNum" sz="quarter" idx="12"/>
          </p:nvPr>
        </p:nvSpPr>
        <p:spPr/>
        <p:txBody>
          <a:bodyPr/>
          <a:lstStyle>
            <a:lvl1pPr>
              <a:defRPr/>
            </a:lvl1pPr>
          </a:lstStyle>
          <a:p>
            <a:pPr>
              <a:defRPr/>
            </a:pPr>
            <a:fld id="{3D2C6B3A-7173-4E28-AAC1-F1097972826B}" type="slidenum">
              <a:rPr lang="el-GR"/>
              <a:pPr>
                <a:defRPr/>
              </a:pPr>
              <a:t>‹#›</a:t>
            </a:fld>
            <a:endParaRPr lang="el-GR"/>
          </a:p>
        </p:txBody>
      </p:sp>
    </p:spTree>
    <p:extLst>
      <p:ext uri="{BB962C8B-B14F-4D97-AF65-F5344CB8AC3E}">
        <p14:creationId xmlns:p14="http://schemas.microsoft.com/office/powerpoint/2010/main" val="3627726131"/>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Θέση τίτλου 1">
            <a:extLst>
              <a:ext uri="{FF2B5EF4-FFF2-40B4-BE49-F238E27FC236}">
                <a16:creationId xmlns:a16="http://schemas.microsoft.com/office/drawing/2014/main" id="{0726E072-14E0-4521-A2D4-982BC7ADF7B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Κάντε κλικ για να επεξεργαστείτε τον τίτλο υποδείγματος</a:t>
            </a:r>
          </a:p>
        </p:txBody>
      </p:sp>
      <p:sp>
        <p:nvSpPr>
          <p:cNvPr id="1027" name="Θέση κειμένου 2">
            <a:extLst>
              <a:ext uri="{FF2B5EF4-FFF2-40B4-BE49-F238E27FC236}">
                <a16:creationId xmlns:a16="http://schemas.microsoft.com/office/drawing/2014/main" id="{35C81DCC-F9F6-4AD7-A6F6-F042B9E8E94C}"/>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κειμένου υποδείγματος</a:t>
            </a:r>
          </a:p>
          <a:p>
            <a:pPr lvl="1"/>
            <a:r>
              <a:rPr lang="el-GR" altLang="el-GR"/>
              <a:t>Δεύτερο επίπεδο</a:t>
            </a:r>
          </a:p>
          <a:p>
            <a:pPr lvl="2"/>
            <a:r>
              <a:rPr lang="el-GR" altLang="el-GR"/>
              <a:t>Τρίτο επίπεδο</a:t>
            </a:r>
          </a:p>
          <a:p>
            <a:pPr lvl="3"/>
            <a:r>
              <a:rPr lang="el-GR" altLang="el-GR"/>
              <a:t>Τέταρτο επίπεδο</a:t>
            </a:r>
          </a:p>
          <a:p>
            <a:pPr lvl="4"/>
            <a:r>
              <a:rPr lang="el-GR" altLang="el-GR"/>
              <a:t>Πέμπτο επίπεδο</a:t>
            </a:r>
          </a:p>
        </p:txBody>
      </p:sp>
      <p:sp>
        <p:nvSpPr>
          <p:cNvPr id="4" name="Θέση ημερομηνίας 3">
            <a:extLst>
              <a:ext uri="{FF2B5EF4-FFF2-40B4-BE49-F238E27FC236}">
                <a16:creationId xmlns:a16="http://schemas.microsoft.com/office/drawing/2014/main" id="{D658BB62-31F0-4B19-8A89-1922EA7403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89D2722-FB2C-43CF-8CE2-9AEE0443546A}" type="datetimeFigureOut">
              <a:rPr lang="el-GR"/>
              <a:pPr>
                <a:defRPr/>
              </a:pPr>
              <a:t>3/6/2022</a:t>
            </a:fld>
            <a:endParaRPr lang="el-GR"/>
          </a:p>
        </p:txBody>
      </p:sp>
      <p:sp>
        <p:nvSpPr>
          <p:cNvPr id="5" name="Θέση υποσέλιδου 4">
            <a:extLst>
              <a:ext uri="{FF2B5EF4-FFF2-40B4-BE49-F238E27FC236}">
                <a16:creationId xmlns:a16="http://schemas.microsoft.com/office/drawing/2014/main" id="{4558D668-2FF8-47BF-86BF-8270EC0558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l-GR"/>
          </a:p>
        </p:txBody>
      </p:sp>
      <p:sp>
        <p:nvSpPr>
          <p:cNvPr id="6" name="Θέση αριθμού διαφάνειας 5">
            <a:extLst>
              <a:ext uri="{FF2B5EF4-FFF2-40B4-BE49-F238E27FC236}">
                <a16:creationId xmlns:a16="http://schemas.microsoft.com/office/drawing/2014/main" id="{2223CD8E-8569-423A-A99F-AF6E1C061B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780E2ED2-A625-4F67-8E11-5A19F9B998FB}"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advClick="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hyperlink" Target="https://services.grhotels.gr/el" TargetMode="Externa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www.grhotels.gr/" TargetMode="External"/><Relationship Id="rId3" Type="http://schemas.openxmlformats.org/officeDocument/2006/relationships/image" Target="../media/image4.png"/><Relationship Id="rId7" Type="http://schemas.openxmlformats.org/officeDocument/2006/relationships/hyperlink" Target="https://mintour.gov.gr/covid-19/" TargetMode="Externa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www.eoddy.gov.gr/" TargetMode="External"/><Relationship Id="rId5" Type="http://schemas.openxmlformats.org/officeDocument/2006/relationships/hyperlink" Target="http://www.covid.19.gov.gr/" TargetMode="External"/><Relationship Id="rId4" Type="http://schemas.openxmlformats.org/officeDocument/2006/relationships/image" Target="../media/image5.png"/><Relationship Id="rId9" Type="http://schemas.openxmlformats.org/officeDocument/2006/relationships/hyperlink" Target="https://eody.gov.gr/wp-content/uploads/2020/05/covid19-apolimansi-14-05-20.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services.grhotels.gr/el/Covid19/"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0.png"/><Relationship Id="rId7"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4.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youtube.com/watch?v=AEyNFMajgVI"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f9PCvz4fLRU"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uwDdun26878"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lIAqV0rltXc"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www.healthfirsttourism.gr/"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www.mintour.gov.g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Τίτλος 1">
            <a:extLst>
              <a:ext uri="{FF2B5EF4-FFF2-40B4-BE49-F238E27FC236}">
                <a16:creationId xmlns:a16="http://schemas.microsoft.com/office/drawing/2014/main" id="{EFC30259-0441-4A34-B173-ECF272B71A6D}"/>
              </a:ext>
            </a:extLst>
          </p:cNvPr>
          <p:cNvSpPr>
            <a:spLocks noGrp="1" noChangeArrowheads="1"/>
          </p:cNvSpPr>
          <p:nvPr>
            <p:ph type="ctrTitle"/>
          </p:nvPr>
        </p:nvSpPr>
        <p:spPr>
          <a:xfrm>
            <a:off x="508000" y="4448175"/>
            <a:ext cx="3003550" cy="1647825"/>
          </a:xfrm>
        </p:spPr>
        <p:txBody>
          <a:bodyPr/>
          <a:lstStyle/>
          <a:p>
            <a:r>
              <a:rPr lang="el-GR" altLang="el-GR" sz="3200" b="1">
                <a:solidFill>
                  <a:schemeClr val="bg1"/>
                </a:solidFill>
                <a:latin typeface="Century Gothic" panose="020B0502020202020204" pitchFamily="34" charset="0"/>
              </a:rPr>
              <a:t>COVID 19 </a:t>
            </a:r>
            <a:br>
              <a:rPr lang="en-US" altLang="el-GR" sz="3200" b="1">
                <a:solidFill>
                  <a:schemeClr val="bg1"/>
                </a:solidFill>
                <a:latin typeface="Century Gothic" panose="020B0502020202020204" pitchFamily="34" charset="0"/>
              </a:rPr>
            </a:br>
            <a:r>
              <a:rPr lang="en-US" altLang="el-GR" sz="3200" b="1">
                <a:solidFill>
                  <a:schemeClr val="bg1"/>
                </a:solidFill>
                <a:latin typeface="Century Gothic" panose="020B0502020202020204" pitchFamily="34" charset="0"/>
              </a:rPr>
              <a:t>&amp; </a:t>
            </a:r>
            <a:r>
              <a:rPr lang="el-GR" altLang="el-GR" sz="3200" b="1">
                <a:solidFill>
                  <a:schemeClr val="bg1"/>
                </a:solidFill>
                <a:latin typeface="Century Gothic" panose="020B0502020202020204" pitchFamily="34" charset="0"/>
              </a:rPr>
              <a:t>ΤΟΥΡΙΣΜΟΣ:</a:t>
            </a:r>
            <a:br>
              <a:rPr lang="en-US" altLang="el-GR" sz="2000" b="1">
                <a:solidFill>
                  <a:schemeClr val="bg1"/>
                </a:solidFill>
                <a:latin typeface="Century Gothic" panose="020B0502020202020204" pitchFamily="34" charset="0"/>
              </a:rPr>
            </a:br>
            <a:r>
              <a:rPr lang="el-GR" altLang="el-GR" sz="2000" b="1">
                <a:solidFill>
                  <a:schemeClr val="bg1"/>
                </a:solidFill>
                <a:latin typeface="Century Gothic" panose="020B0502020202020204" pitchFamily="34" charset="0"/>
              </a:rPr>
              <a:t>ΜΕΝΟΥΜΕ ΑΝΟΙΧΤΑ</a:t>
            </a:r>
            <a:br>
              <a:rPr lang="en-US" altLang="el-GR" sz="2000" b="1">
                <a:solidFill>
                  <a:schemeClr val="bg1"/>
                </a:solidFill>
                <a:latin typeface="Century Gothic" panose="020B0502020202020204" pitchFamily="34" charset="0"/>
              </a:rPr>
            </a:br>
            <a:r>
              <a:rPr lang="el-GR" altLang="el-GR" sz="2000" b="1">
                <a:solidFill>
                  <a:schemeClr val="bg1"/>
                </a:solidFill>
                <a:latin typeface="Century Gothic" panose="020B0502020202020204" pitchFamily="34" charset="0"/>
              </a:rPr>
              <a:t>ΜΕΝΟΥΜΕ ΑΣΦΑΛΕΙΣ</a:t>
            </a:r>
            <a:endParaRPr lang="el-GR" altLang="el-GR" sz="2000">
              <a:solidFill>
                <a:schemeClr val="bg1"/>
              </a:solidFill>
              <a:latin typeface="Century Gothic" panose="020B0502020202020204" pitchFamily="34" charset="0"/>
            </a:endParaRPr>
          </a:p>
        </p:txBody>
      </p:sp>
      <p:pic>
        <p:nvPicPr>
          <p:cNvPr id="3" name="Εικόνα 2">
            <a:extLst>
              <a:ext uri="{FF2B5EF4-FFF2-40B4-BE49-F238E27FC236}">
                <a16:creationId xmlns:a16="http://schemas.microsoft.com/office/drawing/2014/main" id="{8D7B6B8D-8AE7-4A44-BC61-3298386D33B0}"/>
              </a:ext>
            </a:extLst>
          </p:cNvPr>
          <p:cNvPicPr>
            <a:picLocks noChangeAspect="1"/>
          </p:cNvPicPr>
          <p:nvPr/>
        </p:nvPicPr>
        <p:blipFill>
          <a:blip r:embed="rId3"/>
          <a:stretch>
            <a:fillRect/>
          </a:stretch>
        </p:blipFill>
        <p:spPr>
          <a:xfrm>
            <a:off x="11095919" y="6096000"/>
            <a:ext cx="1096081" cy="762000"/>
          </a:xfrm>
          <a:prstGeom prst="rect">
            <a:avLst/>
          </a:prstGeom>
        </p:spPr>
      </p:pic>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AAD609E-5E83-4D60-B358-23C2DF4198AA}"/>
              </a:ext>
            </a:extLst>
          </p:cNvPr>
          <p:cNvSpPr>
            <a:spLocks noGrp="1"/>
          </p:cNvSpPr>
          <p:nvPr>
            <p:ph idx="1"/>
          </p:nvPr>
        </p:nvSpPr>
        <p:spPr>
          <a:xfrm>
            <a:off x="3841750" y="580912"/>
            <a:ext cx="7845425" cy="5988564"/>
          </a:xfrm>
        </p:spPr>
        <p:txBody>
          <a:bodyPr rtlCol="0">
            <a:normAutofit fontScale="25000" lnSpcReduction="20000"/>
          </a:bodyPr>
          <a:lstStyle/>
          <a:p>
            <a:pPr marL="0" indent="0" algn="just" eaLnBrk="1" fontAlgn="auto" hangingPunct="1">
              <a:lnSpc>
                <a:spcPct val="120000"/>
              </a:lnSpc>
              <a:spcAft>
                <a:spcPts val="0"/>
              </a:spcAft>
              <a:buFont typeface="Arial" panose="020B0604020202020204" pitchFamily="34" charset="0"/>
              <a:buNone/>
              <a:defRPr/>
            </a:pPr>
            <a:r>
              <a:rPr lang="el-GR" sz="7200" dirty="0">
                <a:solidFill>
                  <a:srgbClr val="44474E"/>
                </a:solidFill>
                <a:latin typeface="Century Gothic" panose="020B0502020202020204" pitchFamily="34" charset="0"/>
              </a:rPr>
              <a:t>Το </a:t>
            </a:r>
            <a:r>
              <a:rPr lang="el-GR" sz="7200" b="1" dirty="0">
                <a:solidFill>
                  <a:srgbClr val="44474E"/>
                </a:solidFill>
                <a:latin typeface="Century Gothic" panose="020B0502020202020204" pitchFamily="34" charset="0"/>
              </a:rPr>
              <a:t>Σχέδιο Δράσης </a:t>
            </a:r>
            <a:r>
              <a:rPr lang="el-GR" sz="7200" dirty="0">
                <a:solidFill>
                  <a:srgbClr val="44474E"/>
                </a:solidFill>
                <a:latin typeface="Century Gothic" panose="020B0502020202020204" pitchFamily="34" charset="0"/>
              </a:rPr>
              <a:t>αποτελεί την έγγραφη αποτύπωση της λήψης προληπτικών μέτρων για το σύνολο του καταλύματος και τα επιμέρους τμήματα αυτού και περιλαμβάνει:</a:t>
            </a:r>
          </a:p>
          <a:p>
            <a:pPr marL="514350" indent="-514350" algn="just" eaLnBrk="1" fontAlgn="auto" hangingPunct="1">
              <a:lnSpc>
                <a:spcPct val="120000"/>
              </a:lnSpc>
              <a:spcAft>
                <a:spcPts val="0"/>
              </a:spcAft>
              <a:buClr>
                <a:srgbClr val="00B0F0"/>
              </a:buClr>
              <a:buFont typeface="+mj-lt"/>
              <a:buAutoNum type="romanUcPeriod"/>
              <a:defRPr/>
            </a:pPr>
            <a:r>
              <a:rPr lang="el-GR" sz="7200" dirty="0">
                <a:solidFill>
                  <a:srgbClr val="44474E"/>
                </a:solidFill>
                <a:latin typeface="Century Gothic" panose="020B0502020202020204" pitchFamily="34" charset="0"/>
              </a:rPr>
              <a:t>Ορισμός συντονιστή </a:t>
            </a:r>
            <a:r>
              <a:rPr lang="el-GR" sz="7200" b="1" dirty="0">
                <a:solidFill>
                  <a:srgbClr val="44474E"/>
                </a:solidFill>
                <a:latin typeface="Century Gothic" panose="020B0502020202020204" pitchFamily="34" charset="0"/>
              </a:rPr>
              <a:t>(Υ*)</a:t>
            </a:r>
          </a:p>
          <a:p>
            <a:pPr marL="514350" indent="-514350" algn="just" eaLnBrk="1" fontAlgn="auto" hangingPunct="1">
              <a:lnSpc>
                <a:spcPct val="120000"/>
              </a:lnSpc>
              <a:spcAft>
                <a:spcPts val="0"/>
              </a:spcAft>
              <a:buClr>
                <a:srgbClr val="00B0F0"/>
              </a:buClr>
              <a:buFont typeface="+mj-lt"/>
              <a:buAutoNum type="romanUcPeriod"/>
              <a:defRPr/>
            </a:pPr>
            <a:r>
              <a:rPr lang="el-GR" sz="7200" dirty="0">
                <a:solidFill>
                  <a:srgbClr val="44474E"/>
                </a:solidFill>
                <a:latin typeface="Century Gothic" panose="020B0502020202020204" pitchFamily="34" charset="0"/>
              </a:rPr>
              <a:t>Ορισμό υπευθύνου ανά τμήμα (για καταλύματα άνω των 50 δωματίων) </a:t>
            </a:r>
            <a:r>
              <a:rPr lang="el-GR" sz="7200" b="1" dirty="0">
                <a:solidFill>
                  <a:srgbClr val="44474E"/>
                </a:solidFill>
                <a:latin typeface="Century Gothic" panose="020B0502020202020204" pitchFamily="34" charset="0"/>
              </a:rPr>
              <a:t>(Υ)</a:t>
            </a:r>
          </a:p>
          <a:p>
            <a:pPr marL="514350" indent="-514350" algn="just" eaLnBrk="1" fontAlgn="auto" hangingPunct="1">
              <a:lnSpc>
                <a:spcPct val="120000"/>
              </a:lnSpc>
              <a:spcAft>
                <a:spcPts val="0"/>
              </a:spcAft>
              <a:buClr>
                <a:srgbClr val="00B0F0"/>
              </a:buClr>
              <a:buFont typeface="+mj-lt"/>
              <a:buAutoNum type="romanUcPeriod"/>
              <a:defRPr/>
            </a:pPr>
            <a:r>
              <a:rPr lang="el-GR" sz="7200" dirty="0">
                <a:solidFill>
                  <a:srgbClr val="44474E"/>
                </a:solidFill>
                <a:latin typeface="Century Gothic" panose="020B0502020202020204" pitchFamily="34" charset="0"/>
              </a:rPr>
              <a:t>Συνεργασία με </a:t>
            </a:r>
            <a:r>
              <a:rPr lang="el-GR" sz="7200" dirty="0" err="1">
                <a:solidFill>
                  <a:srgbClr val="44474E"/>
                </a:solidFill>
                <a:latin typeface="Century Gothic" panose="020B0502020202020204" pitchFamily="34" charset="0"/>
              </a:rPr>
              <a:t>πάροχο</a:t>
            </a:r>
            <a:r>
              <a:rPr lang="el-GR" sz="7200" dirty="0">
                <a:solidFill>
                  <a:srgbClr val="44474E"/>
                </a:solidFill>
                <a:latin typeface="Century Gothic" panose="020B0502020202020204" pitchFamily="34" charset="0"/>
              </a:rPr>
              <a:t> πρωτοβάθμιας ή δευτεροβάθμιας φροντίδας υγείας ή ιατρό ανάλογης ειδικότητας ή εμπειρίας όπου αυτό είναι εφικτό (για καταλύματα άνω των 50 δωματίων) </a:t>
            </a:r>
            <a:r>
              <a:rPr lang="el-GR" sz="7200" b="1" dirty="0">
                <a:solidFill>
                  <a:srgbClr val="44474E"/>
                </a:solidFill>
                <a:latin typeface="Century Gothic" panose="020B0502020202020204" pitchFamily="34" charset="0"/>
              </a:rPr>
              <a:t>(Υ) </a:t>
            </a:r>
          </a:p>
          <a:p>
            <a:pPr marL="514350" indent="-514350" algn="just" eaLnBrk="1" fontAlgn="auto" hangingPunct="1">
              <a:lnSpc>
                <a:spcPct val="120000"/>
              </a:lnSpc>
              <a:spcAft>
                <a:spcPts val="0"/>
              </a:spcAft>
              <a:buClr>
                <a:srgbClr val="00B0F0"/>
              </a:buClr>
              <a:buFont typeface="+mj-lt"/>
              <a:buAutoNum type="romanUcPeriod"/>
              <a:defRPr/>
            </a:pPr>
            <a:r>
              <a:rPr lang="el-GR" sz="7200" dirty="0">
                <a:solidFill>
                  <a:srgbClr val="44474E"/>
                </a:solidFill>
                <a:latin typeface="Century Gothic" panose="020B0502020202020204" pitchFamily="34" charset="0"/>
              </a:rPr>
              <a:t>Πιστοποίηση του τουριστικού καταλύματος ως προς τη λήψη μέτρων πρόληψης και αντιμετώπισης της πανδημίας COVID-19 από διαπιστευμένους φορείς πιστοποίησης </a:t>
            </a:r>
            <a:r>
              <a:rPr lang="el-GR" sz="7200" b="1" dirty="0">
                <a:solidFill>
                  <a:srgbClr val="44474E"/>
                </a:solidFill>
                <a:latin typeface="Century Gothic" panose="020B0502020202020204" pitchFamily="34" charset="0"/>
              </a:rPr>
              <a:t>(Π*)</a:t>
            </a:r>
          </a:p>
          <a:p>
            <a:pPr marL="514350" indent="-514350" algn="just" eaLnBrk="1" fontAlgn="auto" hangingPunct="1">
              <a:lnSpc>
                <a:spcPct val="120000"/>
              </a:lnSpc>
              <a:spcAft>
                <a:spcPts val="0"/>
              </a:spcAft>
              <a:buClr>
                <a:srgbClr val="00B0F0"/>
              </a:buClr>
              <a:buFont typeface="+mj-lt"/>
              <a:buAutoNum type="romanUcPeriod"/>
              <a:defRPr/>
            </a:pPr>
            <a:r>
              <a:rPr lang="el-GR" sz="7200" dirty="0">
                <a:solidFill>
                  <a:srgbClr val="44474E"/>
                </a:solidFill>
                <a:latin typeface="Century Gothic" panose="020B0502020202020204" pitchFamily="34" charset="0"/>
              </a:rPr>
              <a:t>Δυνατότητα διενέργειας </a:t>
            </a:r>
            <a:r>
              <a:rPr lang="en-US" sz="7200" dirty="0">
                <a:solidFill>
                  <a:srgbClr val="44474E"/>
                </a:solidFill>
                <a:latin typeface="Century Gothic" panose="020B0502020202020204" pitchFamily="34" charset="0"/>
              </a:rPr>
              <a:t>rapid test </a:t>
            </a:r>
            <a:r>
              <a:rPr lang="el-GR" sz="7200" dirty="0">
                <a:solidFill>
                  <a:srgbClr val="44474E"/>
                </a:solidFill>
                <a:latin typeface="Century Gothic" panose="020B0502020202020204" pitchFamily="34" charset="0"/>
              </a:rPr>
              <a:t>ή μοριακού ελέγχου στους διαμένοντες στο κατάλυμα, κατά την ημερομηνία αναχώρησής του, από επαγγελματία υγείας ο </a:t>
            </a:r>
            <a:r>
              <a:rPr lang="el-GR" sz="7200" dirty="0" err="1">
                <a:solidFill>
                  <a:srgbClr val="44474E"/>
                </a:solidFill>
                <a:latin typeface="Century Gothic" panose="020B0502020202020204" pitchFamily="34" charset="0"/>
              </a:rPr>
              <a:t>οποιος</a:t>
            </a:r>
            <a:r>
              <a:rPr lang="el-GR" sz="7200" dirty="0">
                <a:solidFill>
                  <a:srgbClr val="44474E"/>
                </a:solidFill>
                <a:latin typeface="Century Gothic" panose="020B0502020202020204" pitchFamily="34" charset="0"/>
              </a:rPr>
              <a:t> διενεργεί βάσει των οδηγιών του ΕΟΔΥ για τον έλεγχο του </a:t>
            </a:r>
            <a:r>
              <a:rPr lang="en-US" sz="7200" dirty="0">
                <a:solidFill>
                  <a:srgbClr val="44474E"/>
                </a:solidFill>
                <a:latin typeface="Century Gothic" panose="020B0502020202020204" pitchFamily="34" charset="0"/>
              </a:rPr>
              <a:t>COVID-19</a:t>
            </a:r>
            <a:r>
              <a:rPr lang="el-GR" sz="7200" dirty="0">
                <a:solidFill>
                  <a:srgbClr val="44474E"/>
                </a:solidFill>
                <a:latin typeface="Century Gothic" panose="020B0502020202020204" pitchFamily="34" charset="0"/>
              </a:rPr>
              <a:t>  </a:t>
            </a:r>
            <a:r>
              <a:rPr lang="el-GR" sz="7200" b="1" dirty="0">
                <a:solidFill>
                  <a:srgbClr val="44474E"/>
                </a:solidFill>
                <a:latin typeface="Century Gothic" panose="020B0502020202020204" pitchFamily="34" charset="0"/>
              </a:rPr>
              <a:t>(Π)    </a:t>
            </a:r>
          </a:p>
          <a:p>
            <a:pPr marL="0" indent="0" algn="just" eaLnBrk="1" fontAlgn="auto" hangingPunct="1">
              <a:lnSpc>
                <a:spcPct val="120000"/>
              </a:lnSpc>
              <a:spcAft>
                <a:spcPts val="0"/>
              </a:spcAft>
              <a:buFont typeface="Arial" panose="020B0604020202020204" pitchFamily="34" charset="0"/>
              <a:buNone/>
              <a:defRPr/>
            </a:pPr>
            <a:endParaRPr lang="el-GR" sz="5000" dirty="0">
              <a:solidFill>
                <a:srgbClr val="44474E"/>
              </a:solidFill>
              <a:latin typeface="Century Gothic" panose="020B0502020202020204" pitchFamily="34" charset="0"/>
            </a:endParaRPr>
          </a:p>
          <a:p>
            <a:pPr marL="0" indent="0" algn="just" eaLnBrk="1" fontAlgn="auto" hangingPunct="1">
              <a:lnSpc>
                <a:spcPct val="120000"/>
              </a:lnSpc>
              <a:spcAft>
                <a:spcPts val="0"/>
              </a:spcAft>
              <a:buFont typeface="Arial" panose="020B0604020202020204" pitchFamily="34" charset="0"/>
              <a:buNone/>
              <a:defRPr/>
            </a:pPr>
            <a:r>
              <a:rPr lang="el-GR" sz="5600" dirty="0">
                <a:solidFill>
                  <a:srgbClr val="44474E"/>
                </a:solidFill>
                <a:latin typeface="Century Gothic" panose="020B0502020202020204" pitchFamily="34" charset="0"/>
              </a:rPr>
              <a:t>*Υ: Υποχρεωτική εφαρμογή, Π: προαιρετική εφαρμογή  </a:t>
            </a:r>
          </a:p>
        </p:txBody>
      </p:sp>
      <p:pic>
        <p:nvPicPr>
          <p:cNvPr id="23556" name="Εικόνα 3">
            <a:extLst>
              <a:ext uri="{FF2B5EF4-FFF2-40B4-BE49-F238E27FC236}">
                <a16:creationId xmlns:a16="http://schemas.microsoft.com/office/drawing/2014/main" id="{C867E319-DB88-4A4A-B0F2-C6A409291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825" y="1657350"/>
            <a:ext cx="2701925"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Εικόνα 5">
            <a:extLst>
              <a:ext uri="{FF2B5EF4-FFF2-40B4-BE49-F238E27FC236}">
                <a16:creationId xmlns:a16="http://schemas.microsoft.com/office/drawing/2014/main" id="{0585CC5D-4AFB-4C2C-B1BD-A43FF0FD9C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5" y="1657350"/>
            <a:ext cx="1971675"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Box 6">
            <a:extLst>
              <a:ext uri="{FF2B5EF4-FFF2-40B4-BE49-F238E27FC236}">
                <a16:creationId xmlns:a16="http://schemas.microsoft.com/office/drawing/2014/main" id="{B65E244E-1394-4021-BE66-C358E6521C98}"/>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18</a:t>
            </a:r>
          </a:p>
        </p:txBody>
      </p:sp>
      <p:sp>
        <p:nvSpPr>
          <p:cNvPr id="8" name="Θέση περιεχομένου 6">
            <a:extLst>
              <a:ext uri="{FF2B5EF4-FFF2-40B4-BE49-F238E27FC236}">
                <a16:creationId xmlns:a16="http://schemas.microsoft.com/office/drawing/2014/main" id="{3C63A864-597A-4999-B118-562EAD337C52}"/>
              </a:ext>
            </a:extLst>
          </p:cNvPr>
          <p:cNvSpPr txBox="1">
            <a:spLocks/>
          </p:cNvSpPr>
          <p:nvPr/>
        </p:nvSpPr>
        <p:spPr bwMode="auto">
          <a:xfrm>
            <a:off x="490538" y="847725"/>
            <a:ext cx="3351212"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Σχέδιο Δράσης</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556"/>
                                        </p:tgtEl>
                                        <p:attrNameLst>
                                          <p:attrName>style.visibility</p:attrName>
                                        </p:attrNameLst>
                                      </p:cBhvr>
                                      <p:to>
                                        <p:strVal val="visible"/>
                                      </p:to>
                                    </p:set>
                                    <p:anim calcmode="lin" valueType="num">
                                      <p:cBhvr additive="base">
                                        <p:cTn id="11" dur="500" fill="hold"/>
                                        <p:tgtEl>
                                          <p:spTgt spid="23556"/>
                                        </p:tgtEl>
                                        <p:attrNameLst>
                                          <p:attrName>ppt_x</p:attrName>
                                        </p:attrNameLst>
                                      </p:cBhvr>
                                      <p:tavLst>
                                        <p:tav tm="0">
                                          <p:val>
                                            <p:strVal val="#ppt_x"/>
                                          </p:val>
                                        </p:tav>
                                        <p:tav tm="100000">
                                          <p:val>
                                            <p:strVal val="#ppt_x"/>
                                          </p:val>
                                        </p:tav>
                                      </p:tavLst>
                                    </p:anim>
                                    <p:anim calcmode="lin" valueType="num">
                                      <p:cBhvr additive="base">
                                        <p:cTn id="12" dur="500" fill="hold"/>
                                        <p:tgtEl>
                                          <p:spTgt spid="2355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557"/>
                                        </p:tgtEl>
                                        <p:attrNameLst>
                                          <p:attrName>style.visibility</p:attrName>
                                        </p:attrNameLst>
                                      </p:cBhvr>
                                      <p:to>
                                        <p:strVal val="visible"/>
                                      </p:to>
                                    </p:set>
                                    <p:anim calcmode="lin" valueType="num">
                                      <p:cBhvr additive="base">
                                        <p:cTn id="15" dur="500" fill="hold"/>
                                        <p:tgtEl>
                                          <p:spTgt spid="23557"/>
                                        </p:tgtEl>
                                        <p:attrNameLst>
                                          <p:attrName>ppt_x</p:attrName>
                                        </p:attrNameLst>
                                      </p:cBhvr>
                                      <p:tavLst>
                                        <p:tav tm="0">
                                          <p:val>
                                            <p:strVal val="#ppt_x"/>
                                          </p:val>
                                        </p:tav>
                                        <p:tav tm="100000">
                                          <p:val>
                                            <p:strVal val="#ppt_x"/>
                                          </p:val>
                                        </p:tav>
                                      </p:tavLst>
                                    </p:anim>
                                    <p:anim calcmode="lin" valueType="num">
                                      <p:cBhvr additive="base">
                                        <p:cTn id="16" dur="500" fill="hold"/>
                                        <p:tgtEl>
                                          <p:spTgt spid="2355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 calcmode="lin" valueType="num">
                                      <p:cBhvr additive="base">
                                        <p:cTn id="4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9" name="Θέση περιεχομένου 2">
            <a:extLst>
              <a:ext uri="{FF2B5EF4-FFF2-40B4-BE49-F238E27FC236}">
                <a16:creationId xmlns:a16="http://schemas.microsoft.com/office/drawing/2014/main" id="{48A96783-6FF0-4D8B-9AF1-B9EE45A1B577}"/>
              </a:ext>
            </a:extLst>
          </p:cNvPr>
          <p:cNvSpPr>
            <a:spLocks noGrp="1" noChangeArrowheads="1"/>
          </p:cNvSpPr>
          <p:nvPr>
            <p:ph idx="1"/>
          </p:nvPr>
        </p:nvSpPr>
        <p:spPr>
          <a:xfrm>
            <a:off x="3846513" y="790576"/>
            <a:ext cx="7767637" cy="5771589"/>
          </a:xfrm>
        </p:spPr>
        <p:txBody>
          <a:bodyPr/>
          <a:lstStyle/>
          <a:p>
            <a:pPr marL="271463" indent="-271463" algn="just" eaLnBrk="1" hangingPunct="1">
              <a:buClr>
                <a:srgbClr val="00B0F0"/>
              </a:buClr>
              <a:buFont typeface="Calibri Light" panose="020F0302020204030204" pitchFamily="34" charset="0"/>
              <a:buAutoNum type="romanUcPeriod"/>
            </a:pPr>
            <a:r>
              <a:rPr lang="el-GR" altLang="el-GR" sz="2000" b="1" dirty="0">
                <a:solidFill>
                  <a:srgbClr val="44474E"/>
                </a:solidFill>
                <a:latin typeface="Century Gothic" panose="020B0502020202020204" pitchFamily="34" charset="0"/>
              </a:rPr>
              <a:t>Ορισμός συντονιστή (Υ)</a:t>
            </a:r>
            <a:r>
              <a:rPr lang="el-GR" altLang="el-GR" sz="2000" dirty="0">
                <a:solidFill>
                  <a:srgbClr val="44474E"/>
                </a:solidFill>
                <a:latin typeface="Century Gothic" panose="020B0502020202020204" pitchFamily="34" charset="0"/>
              </a:rPr>
              <a:t>: η διεύθυνση του καταλύματος ορίζει συντονιστή για την επίβλεψη της εφαρμογής του σχεδίου δράσης. Η θέση του συντονιστή μπορεί να καλύπτεται από τον ιδιοκτήτη της επιχείρησης, από υπάρχουσα θέση Γενικού Διευθυντή / Διευθυντή Ποιότητας κ.λπ. ή από νέα θέση στο οργανόγραμμα. Επίσης, μπορεί να ορισθεί σε επίπεδο Ομάδας Διαχείρισης.</a:t>
            </a:r>
          </a:p>
          <a:p>
            <a:pPr marL="271463" indent="-271463" algn="just" eaLnBrk="1" hangingPunct="1">
              <a:buClr>
                <a:srgbClr val="00B0F0"/>
              </a:buClr>
              <a:buFont typeface="Calibri Light" panose="020F0302020204030204" pitchFamily="34" charset="0"/>
              <a:buAutoNum type="romanUcPeriod"/>
            </a:pPr>
            <a:r>
              <a:rPr lang="el-GR" altLang="el-GR" sz="2000" b="1" dirty="0">
                <a:solidFill>
                  <a:srgbClr val="44474E"/>
                </a:solidFill>
                <a:latin typeface="Century Gothic" panose="020B0502020202020204" pitchFamily="34" charset="0"/>
              </a:rPr>
              <a:t>Ορισμός υπευθύνου ανά τμήμα (Υ) </a:t>
            </a:r>
            <a:r>
              <a:rPr lang="el-GR" altLang="el-GR" sz="2000" dirty="0">
                <a:solidFill>
                  <a:srgbClr val="44474E"/>
                </a:solidFill>
                <a:latin typeface="Century Gothic" panose="020B0502020202020204" pitchFamily="34" charset="0"/>
              </a:rPr>
              <a:t>(για καταλύματα &gt;50 </a:t>
            </a:r>
            <a:r>
              <a:rPr lang="el-GR" altLang="el-GR" sz="2000" dirty="0" err="1">
                <a:solidFill>
                  <a:srgbClr val="44474E"/>
                </a:solidFill>
                <a:latin typeface="Century Gothic" panose="020B0502020202020204" pitchFamily="34" charset="0"/>
              </a:rPr>
              <a:t>δωμ</a:t>
            </a:r>
            <a:r>
              <a:rPr lang="el-GR" altLang="el-GR" sz="2000" dirty="0">
                <a:solidFill>
                  <a:srgbClr val="44474E"/>
                </a:solidFill>
                <a:latin typeface="Century Gothic" panose="020B0502020202020204" pitchFamily="34" charset="0"/>
              </a:rPr>
              <a:t>): Η διεύθυνση του καταλύματος ή ο συντονιστής ορίζει υπευθύνους για την τήρηση των πρωτοκόλλων για κάθε επιμέρους τμήμα του καταλύματος  (πχ. F&amp;B, </a:t>
            </a:r>
            <a:r>
              <a:rPr lang="el-GR" altLang="el-GR" sz="2000" dirty="0" err="1">
                <a:solidFill>
                  <a:srgbClr val="44474E"/>
                </a:solidFill>
                <a:latin typeface="Century Gothic" panose="020B0502020202020204" pitchFamily="34" charset="0"/>
              </a:rPr>
              <a:t>Housekeeping</a:t>
            </a:r>
            <a:r>
              <a:rPr lang="el-GR" altLang="el-GR" sz="2000" dirty="0">
                <a:solidFill>
                  <a:srgbClr val="44474E"/>
                </a:solidFill>
                <a:latin typeface="Century Gothic" panose="020B0502020202020204" pitchFamily="34" charset="0"/>
              </a:rPr>
              <a:t>). </a:t>
            </a:r>
            <a:endParaRPr lang="en-US" altLang="el-GR" sz="2000" dirty="0">
              <a:solidFill>
                <a:srgbClr val="44474E"/>
              </a:solidFill>
              <a:latin typeface="Century Gothic" panose="020B0502020202020204" pitchFamily="34" charset="0"/>
            </a:endParaRPr>
          </a:p>
          <a:p>
            <a:pPr marL="271463" indent="-271463" algn="just" eaLnBrk="1" hangingPunct="1">
              <a:buClr>
                <a:srgbClr val="00B0F0"/>
              </a:buClr>
              <a:buFont typeface="Calibri Light" panose="020F0302020204030204" pitchFamily="34" charset="0"/>
              <a:buAutoNum type="romanUcPeriod"/>
            </a:pPr>
            <a:r>
              <a:rPr lang="el-GR" sz="2000" dirty="0">
                <a:solidFill>
                  <a:srgbClr val="00B0F0"/>
                </a:solidFill>
                <a:latin typeface="Century Gothic" panose="020B0502020202020204" pitchFamily="34" charset="0"/>
              </a:rPr>
              <a:t> </a:t>
            </a:r>
            <a:r>
              <a:rPr lang="el-GR" sz="2000" b="1" dirty="0">
                <a:solidFill>
                  <a:srgbClr val="44474E"/>
                </a:solidFill>
                <a:latin typeface="Century Gothic" panose="020B0502020202020204" pitchFamily="34" charset="0"/>
              </a:rPr>
              <a:t>Συνεργασία με </a:t>
            </a:r>
            <a:r>
              <a:rPr lang="el-GR" sz="2000" b="1" dirty="0" err="1">
                <a:solidFill>
                  <a:srgbClr val="44474E"/>
                </a:solidFill>
                <a:latin typeface="Century Gothic" panose="020B0502020202020204" pitchFamily="34" charset="0"/>
              </a:rPr>
              <a:t>πάροχο</a:t>
            </a:r>
            <a:r>
              <a:rPr lang="el-GR" sz="2000" b="1" dirty="0">
                <a:solidFill>
                  <a:srgbClr val="44474E"/>
                </a:solidFill>
                <a:latin typeface="Century Gothic" panose="020B0502020202020204" pitchFamily="34" charset="0"/>
              </a:rPr>
              <a:t> πρωτοβάθμιας ,  δευτεροβάθμιας φροντίδας υγείας ή ιατρό ανάλογης ειδικότητας ή εμπειρίας</a:t>
            </a:r>
            <a:r>
              <a:rPr lang="el-GR" sz="2000" dirty="0">
                <a:solidFill>
                  <a:srgbClr val="44474E"/>
                </a:solidFill>
                <a:latin typeface="Century Gothic" panose="020B0502020202020204" pitchFamily="34" charset="0"/>
              </a:rPr>
              <a:t> όπου αυτό είναι εφικτό  (για καταλύματα &gt; των 50 δωματίων)</a:t>
            </a:r>
            <a:r>
              <a:rPr lang="el-GR" sz="2000" b="1" dirty="0">
                <a:solidFill>
                  <a:srgbClr val="44474E"/>
                </a:solidFill>
                <a:latin typeface="Century Gothic" panose="020B0502020202020204" pitchFamily="34" charset="0"/>
              </a:rPr>
              <a:t>(Υ) </a:t>
            </a:r>
            <a:r>
              <a:rPr lang="el-GR" sz="2000" dirty="0">
                <a:solidFill>
                  <a:srgbClr val="44474E"/>
                </a:solidFill>
                <a:latin typeface="Century Gothic" panose="020B0502020202020204" pitchFamily="34" charset="0"/>
              </a:rPr>
              <a:t>(αναλυτικά στοιχεία), ο οποίος ενεργεί βάσει των οδηγιών του ΕΟΔΥ για τον έλεγχο του COVID-19</a:t>
            </a:r>
          </a:p>
          <a:p>
            <a:pPr marL="271463" indent="-271463" algn="just" eaLnBrk="1" hangingPunct="1">
              <a:buClr>
                <a:srgbClr val="00B0F0"/>
              </a:buClr>
              <a:buFont typeface="Calibri Light" panose="020F0302020204030204" pitchFamily="34" charset="0"/>
              <a:buAutoNum type="romanUcPeriod"/>
            </a:pPr>
            <a:endParaRPr lang="en-US" altLang="el-GR" sz="2000" dirty="0">
              <a:solidFill>
                <a:srgbClr val="44474E"/>
              </a:solidFill>
              <a:latin typeface="Century Gothic" panose="020B0502020202020204" pitchFamily="34" charset="0"/>
            </a:endParaRPr>
          </a:p>
          <a:p>
            <a:pPr marL="271463" indent="-271463" algn="just" eaLnBrk="1" hangingPunct="1">
              <a:buClr>
                <a:srgbClr val="00B0F0"/>
              </a:buClr>
              <a:buFont typeface="Calibri Light" panose="020F0302020204030204" pitchFamily="34" charset="0"/>
              <a:buAutoNum type="romanUcPeriod"/>
            </a:pPr>
            <a:endParaRPr lang="el-GR" altLang="el-GR" sz="2000" dirty="0">
              <a:solidFill>
                <a:srgbClr val="44474E"/>
              </a:solidFill>
              <a:latin typeface="Century Gothic" panose="020B0502020202020204" pitchFamily="34" charset="0"/>
            </a:endParaRPr>
          </a:p>
        </p:txBody>
      </p:sp>
      <p:pic>
        <p:nvPicPr>
          <p:cNvPr id="24580" name="Εικόνα 5">
            <a:extLst>
              <a:ext uri="{FF2B5EF4-FFF2-40B4-BE49-F238E27FC236}">
                <a16:creationId xmlns:a16="http://schemas.microsoft.com/office/drawing/2014/main" id="{AC50464F-DC25-42C9-B2E0-2B92480F4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4465638"/>
            <a:ext cx="3351213"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Εικόνα 6">
            <a:extLst>
              <a:ext uri="{FF2B5EF4-FFF2-40B4-BE49-F238E27FC236}">
                <a16:creationId xmlns:a16="http://schemas.microsoft.com/office/drawing/2014/main" id="{2AE44E3C-04ED-4093-92EB-CC2AF3416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 y="2055813"/>
            <a:ext cx="3351213"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Θέση περιεχομένου 6">
            <a:extLst>
              <a:ext uri="{FF2B5EF4-FFF2-40B4-BE49-F238E27FC236}">
                <a16:creationId xmlns:a16="http://schemas.microsoft.com/office/drawing/2014/main" id="{7AE9BF1D-3148-4AA7-9E2F-4D1EBD4E1493}"/>
              </a:ext>
            </a:extLst>
          </p:cNvPr>
          <p:cNvSpPr txBox="1">
            <a:spLocks/>
          </p:cNvSpPr>
          <p:nvPr/>
        </p:nvSpPr>
        <p:spPr bwMode="auto">
          <a:xfrm>
            <a:off x="495300" y="666750"/>
            <a:ext cx="335121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Σχέδιο Δράσης</a:t>
            </a:r>
            <a:r>
              <a:rPr lang="en-US" altLang="el-GR" sz="1800" b="1">
                <a:solidFill>
                  <a:schemeClr val="bg1"/>
                </a:solidFill>
                <a:latin typeface="Century Gothic" panose="020B0502020202020204" pitchFamily="34" charset="0"/>
              </a:rPr>
              <a:t>:</a:t>
            </a:r>
          </a:p>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Ειδικότερα Στοιχεία</a:t>
            </a:r>
          </a:p>
        </p:txBody>
      </p:sp>
      <p:sp>
        <p:nvSpPr>
          <p:cNvPr id="38918" name="TextBox 8">
            <a:extLst>
              <a:ext uri="{FF2B5EF4-FFF2-40B4-BE49-F238E27FC236}">
                <a16:creationId xmlns:a16="http://schemas.microsoft.com/office/drawing/2014/main" id="{392B3AAC-42F1-4CE0-9B3C-2837242F5707}"/>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19</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581"/>
                                        </p:tgtEl>
                                        <p:attrNameLst>
                                          <p:attrName>style.visibility</p:attrName>
                                        </p:attrNameLst>
                                      </p:cBhvr>
                                      <p:to>
                                        <p:strVal val="visible"/>
                                      </p:to>
                                    </p:set>
                                    <p:anim calcmode="lin" valueType="num">
                                      <p:cBhvr additive="base">
                                        <p:cTn id="11" dur="500" fill="hold"/>
                                        <p:tgtEl>
                                          <p:spTgt spid="24581"/>
                                        </p:tgtEl>
                                        <p:attrNameLst>
                                          <p:attrName>ppt_x</p:attrName>
                                        </p:attrNameLst>
                                      </p:cBhvr>
                                      <p:tavLst>
                                        <p:tav tm="0">
                                          <p:val>
                                            <p:strVal val="#ppt_x"/>
                                          </p:val>
                                        </p:tav>
                                        <p:tav tm="100000">
                                          <p:val>
                                            <p:strVal val="#ppt_x"/>
                                          </p:val>
                                        </p:tav>
                                      </p:tavLst>
                                    </p:anim>
                                    <p:anim calcmode="lin" valueType="num">
                                      <p:cBhvr additive="base">
                                        <p:cTn id="12" dur="500" fill="hold"/>
                                        <p:tgtEl>
                                          <p:spTgt spid="2458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580"/>
                                        </p:tgtEl>
                                        <p:attrNameLst>
                                          <p:attrName>style.visibility</p:attrName>
                                        </p:attrNameLst>
                                      </p:cBhvr>
                                      <p:to>
                                        <p:strVal val="visible"/>
                                      </p:to>
                                    </p:set>
                                    <p:anim calcmode="lin" valueType="num">
                                      <p:cBhvr additive="base">
                                        <p:cTn id="15" dur="500" fill="hold"/>
                                        <p:tgtEl>
                                          <p:spTgt spid="24580"/>
                                        </p:tgtEl>
                                        <p:attrNameLst>
                                          <p:attrName>ppt_x</p:attrName>
                                        </p:attrNameLst>
                                      </p:cBhvr>
                                      <p:tavLst>
                                        <p:tav tm="0">
                                          <p:val>
                                            <p:strVal val="#ppt_x"/>
                                          </p:val>
                                        </p:tav>
                                        <p:tav tm="100000">
                                          <p:val>
                                            <p:strVal val="#ppt_x"/>
                                          </p:val>
                                        </p:tav>
                                      </p:tavLst>
                                    </p:anim>
                                    <p:anim calcmode="lin" valueType="num">
                                      <p:cBhvr additive="base">
                                        <p:cTn id="16" dur="500" fill="hold"/>
                                        <p:tgtEl>
                                          <p:spTgt spid="2458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4579">
                                            <p:txEl>
                                              <p:pRg st="0" end="0"/>
                                            </p:txEl>
                                          </p:spTgt>
                                        </p:tgtEl>
                                        <p:attrNameLst>
                                          <p:attrName>style.visibility</p:attrName>
                                        </p:attrNameLst>
                                      </p:cBhvr>
                                      <p:to>
                                        <p:strVal val="visible"/>
                                      </p:to>
                                    </p:set>
                                    <p:anim calcmode="lin" valueType="num">
                                      <p:cBhvr additive="base">
                                        <p:cTn id="19"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579">
                                            <p:txEl>
                                              <p:pRg st="1" end="1"/>
                                            </p:txEl>
                                          </p:spTgt>
                                        </p:tgtEl>
                                        <p:attrNameLst>
                                          <p:attrName>style.visibility</p:attrName>
                                        </p:attrNameLst>
                                      </p:cBhvr>
                                      <p:to>
                                        <p:strVal val="visible"/>
                                      </p:to>
                                    </p:set>
                                    <p:anim calcmode="lin" valueType="num">
                                      <p:cBhvr additive="base">
                                        <p:cTn id="25"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579">
                                            <p:txEl>
                                              <p:pRg st="2" end="2"/>
                                            </p:txEl>
                                          </p:spTgt>
                                        </p:tgtEl>
                                        <p:attrNameLst>
                                          <p:attrName>style.visibility</p:attrName>
                                        </p:attrNameLst>
                                      </p:cBhvr>
                                      <p:to>
                                        <p:strVal val="visible"/>
                                      </p:to>
                                    </p:set>
                                    <p:anim calcmode="lin" valueType="num">
                                      <p:cBhvr additive="base">
                                        <p:cTn id="31" dur="5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45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6627" name="Θέση περιεχομένου 2">
            <a:extLst>
              <a:ext uri="{FF2B5EF4-FFF2-40B4-BE49-F238E27FC236}">
                <a16:creationId xmlns:a16="http://schemas.microsoft.com/office/drawing/2014/main" id="{A388C6E8-F5E1-44A2-A0ED-08259793ACDA}"/>
              </a:ext>
            </a:extLst>
          </p:cNvPr>
          <p:cNvSpPr>
            <a:spLocks noGrp="1" noChangeArrowheads="1"/>
          </p:cNvSpPr>
          <p:nvPr>
            <p:ph idx="1"/>
          </p:nvPr>
        </p:nvSpPr>
        <p:spPr>
          <a:xfrm>
            <a:off x="3940175" y="3252788"/>
            <a:ext cx="7858125" cy="979487"/>
          </a:xfrm>
        </p:spPr>
        <p:txBody>
          <a:bodyPr/>
          <a:lstStyle/>
          <a:p>
            <a:pPr marL="0" indent="0" algn="just" eaLnBrk="1" hangingPunct="1">
              <a:buFont typeface="Arial" panose="020B0604020202020204" pitchFamily="34" charset="0"/>
              <a:buNone/>
            </a:pPr>
            <a:r>
              <a:rPr lang="el-GR" altLang="el-GR" sz="2000" b="1">
                <a:solidFill>
                  <a:srgbClr val="00B0F0"/>
                </a:solidFill>
                <a:latin typeface="Century Gothic" panose="020B0502020202020204" pitchFamily="34" charset="0"/>
              </a:rPr>
              <a:t>Ι</a:t>
            </a:r>
            <a:r>
              <a:rPr lang="en-US" altLang="el-GR" sz="2000" b="1">
                <a:solidFill>
                  <a:srgbClr val="00B0F0"/>
                </a:solidFill>
                <a:latin typeface="Century Gothic" panose="020B0502020202020204" pitchFamily="34" charset="0"/>
              </a:rPr>
              <a:t>V</a:t>
            </a:r>
            <a:r>
              <a:rPr lang="el-GR" altLang="el-GR" sz="2000" b="1">
                <a:solidFill>
                  <a:srgbClr val="00B0F0"/>
                </a:solidFill>
                <a:latin typeface="Century Gothic" panose="020B0502020202020204" pitchFamily="34" charset="0"/>
              </a:rPr>
              <a:t>. </a:t>
            </a:r>
            <a:r>
              <a:rPr lang="el-GR" altLang="el-GR" sz="2000" b="1">
                <a:solidFill>
                  <a:srgbClr val="44474E"/>
                </a:solidFill>
                <a:latin typeface="Century Gothic" panose="020B0502020202020204" pitchFamily="34" charset="0"/>
              </a:rPr>
              <a:t>Πιστοποίηση του τουριστικού καταλύματος </a:t>
            </a:r>
            <a:r>
              <a:rPr lang="el-GR" altLang="el-GR" sz="2000">
                <a:solidFill>
                  <a:srgbClr val="44474E"/>
                </a:solidFill>
                <a:latin typeface="Century Gothic" panose="020B0502020202020204" pitchFamily="34" charset="0"/>
              </a:rPr>
              <a:t>ως προς τη λήψη μέτρων πρόληψης και αντιμετώπισης της πανδημίας COVID-19 από διαπιστευμένους φορείς πιστοποίησης</a:t>
            </a:r>
            <a:r>
              <a:rPr lang="en-US" altLang="el-GR" sz="2000">
                <a:solidFill>
                  <a:srgbClr val="44474E"/>
                </a:solidFill>
                <a:latin typeface="Century Gothic" panose="020B0502020202020204" pitchFamily="34" charset="0"/>
              </a:rPr>
              <a:t> </a:t>
            </a:r>
            <a:r>
              <a:rPr lang="en-US" altLang="el-GR" sz="2000" b="1">
                <a:solidFill>
                  <a:srgbClr val="44474E"/>
                </a:solidFill>
                <a:latin typeface="Century Gothic" panose="020B0502020202020204" pitchFamily="34" charset="0"/>
              </a:rPr>
              <a:t>(</a:t>
            </a:r>
            <a:r>
              <a:rPr lang="el-GR" altLang="el-GR" sz="2000" b="1">
                <a:solidFill>
                  <a:srgbClr val="44474E"/>
                </a:solidFill>
                <a:latin typeface="Century Gothic" panose="020B0502020202020204" pitchFamily="34" charset="0"/>
              </a:rPr>
              <a:t>Π).</a:t>
            </a:r>
          </a:p>
        </p:txBody>
      </p:sp>
      <p:pic>
        <p:nvPicPr>
          <p:cNvPr id="26628" name="Εικόνα 4">
            <a:extLst>
              <a:ext uri="{FF2B5EF4-FFF2-40B4-BE49-F238E27FC236}">
                <a16:creationId xmlns:a16="http://schemas.microsoft.com/office/drawing/2014/main" id="{831BCE35-9CD9-4CD8-A550-148159E43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1831975"/>
            <a:ext cx="3357563"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Εικόνα 5">
            <a:extLst>
              <a:ext uri="{FF2B5EF4-FFF2-40B4-BE49-F238E27FC236}">
                <a16:creationId xmlns:a16="http://schemas.microsoft.com/office/drawing/2014/main" id="{0A9E24BB-9320-4972-81C9-09DA94B688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50" y="4010025"/>
            <a:ext cx="3357563"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Θέση περιεχομένου 6">
            <a:extLst>
              <a:ext uri="{FF2B5EF4-FFF2-40B4-BE49-F238E27FC236}">
                <a16:creationId xmlns:a16="http://schemas.microsoft.com/office/drawing/2014/main" id="{EA4ED070-7459-43C6-9F00-D6B35CC1606E}"/>
              </a:ext>
            </a:extLst>
          </p:cNvPr>
          <p:cNvSpPr txBox="1">
            <a:spLocks/>
          </p:cNvSpPr>
          <p:nvPr/>
        </p:nvSpPr>
        <p:spPr bwMode="auto">
          <a:xfrm>
            <a:off x="495300" y="666750"/>
            <a:ext cx="3351213"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Σχέδιο Δράσης</a:t>
            </a:r>
            <a:r>
              <a:rPr lang="en-US" altLang="el-GR" sz="1800" b="1">
                <a:solidFill>
                  <a:schemeClr val="bg1"/>
                </a:solidFill>
                <a:latin typeface="Century Gothic" panose="020B0502020202020204" pitchFamily="34" charset="0"/>
              </a:rPr>
              <a:t>:</a:t>
            </a:r>
          </a:p>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Ειδικότερα Στοιχεία</a:t>
            </a:r>
          </a:p>
        </p:txBody>
      </p:sp>
      <p:sp>
        <p:nvSpPr>
          <p:cNvPr id="40966" name="TextBox 7">
            <a:extLst>
              <a:ext uri="{FF2B5EF4-FFF2-40B4-BE49-F238E27FC236}">
                <a16:creationId xmlns:a16="http://schemas.microsoft.com/office/drawing/2014/main" id="{4C32D74C-D27A-4D8F-B700-E5B03EC60003}"/>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21</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628"/>
                                        </p:tgtEl>
                                        <p:attrNameLst>
                                          <p:attrName>style.visibility</p:attrName>
                                        </p:attrNameLst>
                                      </p:cBhvr>
                                      <p:to>
                                        <p:strVal val="visible"/>
                                      </p:to>
                                    </p:set>
                                    <p:anim calcmode="lin" valueType="num">
                                      <p:cBhvr additive="base">
                                        <p:cTn id="11" dur="500" fill="hold"/>
                                        <p:tgtEl>
                                          <p:spTgt spid="26628"/>
                                        </p:tgtEl>
                                        <p:attrNameLst>
                                          <p:attrName>ppt_x</p:attrName>
                                        </p:attrNameLst>
                                      </p:cBhvr>
                                      <p:tavLst>
                                        <p:tav tm="0">
                                          <p:val>
                                            <p:strVal val="#ppt_x"/>
                                          </p:val>
                                        </p:tav>
                                        <p:tav tm="100000">
                                          <p:val>
                                            <p:strVal val="#ppt_x"/>
                                          </p:val>
                                        </p:tav>
                                      </p:tavLst>
                                    </p:anim>
                                    <p:anim calcmode="lin" valueType="num">
                                      <p:cBhvr additive="base">
                                        <p:cTn id="12" dur="500" fill="hold"/>
                                        <p:tgtEl>
                                          <p:spTgt spid="266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629"/>
                                        </p:tgtEl>
                                        <p:attrNameLst>
                                          <p:attrName>style.visibility</p:attrName>
                                        </p:attrNameLst>
                                      </p:cBhvr>
                                      <p:to>
                                        <p:strVal val="visible"/>
                                      </p:to>
                                    </p:set>
                                    <p:anim calcmode="lin" valueType="num">
                                      <p:cBhvr additive="base">
                                        <p:cTn id="15" dur="500" fill="hold"/>
                                        <p:tgtEl>
                                          <p:spTgt spid="26629"/>
                                        </p:tgtEl>
                                        <p:attrNameLst>
                                          <p:attrName>ppt_x</p:attrName>
                                        </p:attrNameLst>
                                      </p:cBhvr>
                                      <p:tavLst>
                                        <p:tav tm="0">
                                          <p:val>
                                            <p:strVal val="#ppt_x"/>
                                          </p:val>
                                        </p:tav>
                                        <p:tav tm="100000">
                                          <p:val>
                                            <p:strVal val="#ppt_x"/>
                                          </p:val>
                                        </p:tav>
                                      </p:tavLst>
                                    </p:anim>
                                    <p:anim calcmode="lin" valueType="num">
                                      <p:cBhvr additive="base">
                                        <p:cTn id="16" dur="500" fill="hold"/>
                                        <p:tgtEl>
                                          <p:spTgt spid="2662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6627">
                                            <p:txEl>
                                              <p:pRg st="0" end="0"/>
                                            </p:txEl>
                                          </p:spTgt>
                                        </p:tgtEl>
                                        <p:attrNameLst>
                                          <p:attrName>style.visibility</p:attrName>
                                        </p:attrNameLst>
                                      </p:cBhvr>
                                      <p:to>
                                        <p:strVal val="visible"/>
                                      </p:to>
                                    </p:set>
                                    <p:anim calcmode="lin" valueType="num">
                                      <p:cBhvr additive="base">
                                        <p:cTn id="19" dur="500" fill="hold"/>
                                        <p:tgtEl>
                                          <p:spTgt spid="2662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62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C0C5039-6CDC-4AE6-833B-0F70F7A9CE6E}"/>
              </a:ext>
            </a:extLst>
          </p:cNvPr>
          <p:cNvSpPr>
            <a:spLocks noGrp="1" noChangeArrowheads="1"/>
          </p:cNvSpPr>
          <p:nvPr>
            <p:ph type="title"/>
          </p:nvPr>
        </p:nvSpPr>
        <p:spPr>
          <a:xfrm>
            <a:off x="476250" y="485775"/>
            <a:ext cx="3384550" cy="1060450"/>
          </a:xfrm>
        </p:spPr>
        <p:txBody>
          <a:bodyPr/>
          <a:lstStyle/>
          <a:p>
            <a:pPr algn="ctr" eaLnBrk="1" hangingPunct="1"/>
            <a:r>
              <a:rPr lang="el-GR" altLang="el-GR" sz="1800" b="1">
                <a:solidFill>
                  <a:schemeClr val="bg1"/>
                </a:solidFill>
                <a:latin typeface="Century Gothic" panose="020B0502020202020204" pitchFamily="34" charset="0"/>
              </a:rPr>
              <a:t>Εκπαίδευση Προσωπικού</a:t>
            </a:r>
            <a:br>
              <a:rPr lang="el-GR" altLang="el-GR" sz="1800" b="1">
                <a:solidFill>
                  <a:schemeClr val="bg1"/>
                </a:solidFill>
                <a:latin typeface="Century Gothic" panose="020B0502020202020204" pitchFamily="34" charset="0"/>
              </a:rPr>
            </a:br>
            <a:r>
              <a:rPr lang="el-GR" altLang="el-GR" sz="1800" b="1">
                <a:solidFill>
                  <a:schemeClr val="bg1"/>
                </a:solidFill>
                <a:latin typeface="Century Gothic" panose="020B0502020202020204" pitchFamily="34" charset="0"/>
              </a:rPr>
              <a:t>στην τήρηση των</a:t>
            </a:r>
            <a:br>
              <a:rPr lang="el-GR" altLang="el-GR" sz="1800" b="1">
                <a:solidFill>
                  <a:schemeClr val="bg1"/>
                </a:solidFill>
                <a:latin typeface="Century Gothic" panose="020B0502020202020204" pitchFamily="34" charset="0"/>
              </a:rPr>
            </a:br>
            <a:r>
              <a:rPr lang="el-GR" altLang="el-GR" sz="1800" b="1">
                <a:solidFill>
                  <a:schemeClr val="bg1"/>
                </a:solidFill>
                <a:latin typeface="Century Gothic" panose="020B0502020202020204" pitchFamily="34" charset="0"/>
              </a:rPr>
              <a:t>Υγειονομικών Πρωτοκόλλων   </a:t>
            </a:r>
            <a:endParaRPr lang="el-GR" altLang="el-GR" sz="2400">
              <a:solidFill>
                <a:schemeClr val="bg1"/>
              </a:solidFill>
              <a:latin typeface="Century Gothic" panose="020B0502020202020204" pitchFamily="34" charset="0"/>
            </a:endParaRPr>
          </a:p>
        </p:txBody>
      </p:sp>
      <p:sp>
        <p:nvSpPr>
          <p:cNvPr id="27651" name="Θέση περιεχομένου 2">
            <a:extLst>
              <a:ext uri="{FF2B5EF4-FFF2-40B4-BE49-F238E27FC236}">
                <a16:creationId xmlns:a16="http://schemas.microsoft.com/office/drawing/2014/main" id="{7CF30542-CAF4-4518-A8E1-D204053A720E}"/>
              </a:ext>
            </a:extLst>
          </p:cNvPr>
          <p:cNvSpPr>
            <a:spLocks noGrp="1" noChangeArrowheads="1"/>
          </p:cNvSpPr>
          <p:nvPr>
            <p:ph idx="1"/>
          </p:nvPr>
        </p:nvSpPr>
        <p:spPr>
          <a:xfrm>
            <a:off x="3973513" y="1355464"/>
            <a:ext cx="7839075" cy="5120640"/>
          </a:xfrm>
        </p:spPr>
        <p:txBody>
          <a:bodyPr/>
          <a:lstStyle/>
          <a:p>
            <a:pPr marL="0" indent="0" algn="just" eaLnBrk="1" hangingPunct="1">
              <a:buFont typeface="Arial" panose="020B0604020202020204" pitchFamily="34" charset="0"/>
              <a:buNone/>
            </a:pPr>
            <a:r>
              <a:rPr lang="el-GR" altLang="el-GR" sz="2000" b="1" dirty="0">
                <a:solidFill>
                  <a:srgbClr val="44474E"/>
                </a:solidFill>
                <a:latin typeface="Century Gothic" panose="020B0502020202020204" pitchFamily="34" charset="0"/>
              </a:rPr>
              <a:t>Πλάνο εκπαίδευσης (Υ): </a:t>
            </a:r>
            <a:r>
              <a:rPr lang="el-GR" altLang="el-GR" sz="2000" dirty="0">
                <a:solidFill>
                  <a:srgbClr val="44474E"/>
                </a:solidFill>
                <a:latin typeface="Century Gothic" panose="020B0502020202020204" pitchFamily="34" charset="0"/>
              </a:rPr>
              <a:t>στο πλάνο αναφέρονται ονομαστικά τα άτομα, η διάρκεια και ο τρόπος εκπαίδευσης (πχ. </a:t>
            </a:r>
            <a:r>
              <a:rPr lang="el-GR" altLang="el-GR" sz="2000" dirty="0" err="1">
                <a:solidFill>
                  <a:srgbClr val="44474E"/>
                </a:solidFill>
                <a:latin typeface="Century Gothic" panose="020B0502020202020204" pitchFamily="34" charset="0"/>
              </a:rPr>
              <a:t>τηλεκπαίδευση</a:t>
            </a:r>
            <a:r>
              <a:rPr lang="el-GR" altLang="el-GR" sz="2000" dirty="0">
                <a:solidFill>
                  <a:srgbClr val="44474E"/>
                </a:solidFill>
                <a:latin typeface="Century Gothic" panose="020B0502020202020204" pitchFamily="34" charset="0"/>
              </a:rPr>
              <a:t>, εκπαίδευση από εξωτερικό διαπιστευμένο συνεργάτη).</a:t>
            </a:r>
            <a:endParaRPr lang="el-GR" altLang="el-GR" sz="2000" u="sng" dirty="0">
              <a:solidFill>
                <a:srgbClr val="44474E"/>
              </a:solidFill>
              <a:latin typeface="Century Gothic" panose="020B0502020202020204" pitchFamily="34" charset="0"/>
            </a:endParaRPr>
          </a:p>
          <a:p>
            <a:pPr marL="0" indent="0" algn="just" eaLnBrk="1" hangingPunct="1">
              <a:buFont typeface="Arial" panose="020B0604020202020204" pitchFamily="34" charset="0"/>
              <a:buNone/>
            </a:pPr>
            <a:r>
              <a:rPr lang="el-GR" altLang="el-GR" sz="2000" u="sng" dirty="0">
                <a:solidFill>
                  <a:srgbClr val="44474E"/>
                </a:solidFill>
                <a:latin typeface="Century Gothic" panose="020B0502020202020204" pitchFamily="34" charset="0"/>
              </a:rPr>
              <a:t>Για τα καταλύματα άνω  των 50 δωματίων</a:t>
            </a:r>
            <a:r>
              <a:rPr lang="el-GR" altLang="el-GR" sz="2000" dirty="0">
                <a:solidFill>
                  <a:srgbClr val="44474E"/>
                </a:solidFill>
                <a:latin typeface="Century Gothic" panose="020B0502020202020204" pitchFamily="34" charset="0"/>
              </a:rPr>
              <a:t>: εκπαίδευση ενός τουλάχιστον ατόμου (συντονιστής) ανά υπηρεσία–τμήμα του καταλύματος, το οποίο εν συνεχεία εκπαιδεύει και το υπόλοιπο προσωπικό. </a:t>
            </a:r>
          </a:p>
          <a:p>
            <a:pPr marL="0" indent="0" algn="just" eaLnBrk="1" hangingPunct="1">
              <a:buFont typeface="Arial" panose="020B0604020202020204" pitchFamily="34" charset="0"/>
              <a:buNone/>
            </a:pPr>
            <a:r>
              <a:rPr lang="el-GR" altLang="el-GR" sz="2000" u="sng" dirty="0">
                <a:solidFill>
                  <a:srgbClr val="44474E"/>
                </a:solidFill>
                <a:latin typeface="Century Gothic" panose="020B0502020202020204" pitchFamily="34" charset="0"/>
              </a:rPr>
              <a:t>Για τα καταλύματα κάτω  των 50 δωματίων</a:t>
            </a:r>
            <a:r>
              <a:rPr lang="el-GR" altLang="el-GR" sz="2000" dirty="0">
                <a:solidFill>
                  <a:srgbClr val="44474E"/>
                </a:solidFill>
                <a:latin typeface="Century Gothic" panose="020B0502020202020204" pitchFamily="34" charset="0"/>
              </a:rPr>
              <a:t>: εκπαίδευση ενός τουλάχιστον ατόμου (συντονιστή) ανά κατάλυμα, το οποίο εν συνεχεία εκπαιδεύει και το υπόλοιπο προσωπικό.</a:t>
            </a:r>
            <a:endParaRPr lang="en-US" altLang="el-GR" sz="2000" dirty="0">
              <a:solidFill>
                <a:srgbClr val="44474E"/>
              </a:solidFill>
              <a:latin typeface="Century Gothic" panose="020B0502020202020204" pitchFamily="34" charset="0"/>
            </a:endParaRPr>
          </a:p>
          <a:p>
            <a:pPr marL="0" indent="0" algn="just" eaLnBrk="1" hangingPunct="1">
              <a:buFont typeface="Arial" panose="020B0604020202020204" pitchFamily="34" charset="0"/>
              <a:buNone/>
            </a:pPr>
            <a:endParaRPr lang="en-US" altLang="el-GR" sz="2000" b="1" dirty="0">
              <a:solidFill>
                <a:srgbClr val="44474E"/>
              </a:solidFill>
              <a:latin typeface="Century Gothic" panose="020B0502020202020204" pitchFamily="34" charset="0"/>
            </a:endParaRPr>
          </a:p>
          <a:p>
            <a:pPr marL="0" indent="0" algn="just" eaLnBrk="1" hangingPunct="1">
              <a:buFont typeface="Arial" panose="020B0604020202020204" pitchFamily="34" charset="0"/>
              <a:buNone/>
            </a:pPr>
            <a:r>
              <a:rPr lang="el-GR" altLang="el-GR" sz="2000" b="1" dirty="0">
                <a:latin typeface="Century Gothic" panose="020B0502020202020204" pitchFamily="34" charset="0"/>
              </a:rPr>
              <a:t>Προσοχή! Απαιτείται επανεκπαίδευση του συντονιστή καταλύματος για τις επιχειρήσεις καταλυμάτων που θα λειτουργήσουν κατά το έτος 2022</a:t>
            </a:r>
            <a:r>
              <a:rPr lang="en-US" altLang="el-GR" sz="2000" b="1" dirty="0">
                <a:latin typeface="Century Gothic" panose="020B0502020202020204" pitchFamily="34" charset="0"/>
              </a:rPr>
              <a:t> </a:t>
            </a:r>
          </a:p>
          <a:p>
            <a:pPr marL="0" indent="0" algn="just" eaLnBrk="1" hangingPunct="1">
              <a:buFont typeface="Arial" panose="020B0604020202020204" pitchFamily="34" charset="0"/>
              <a:buNone/>
            </a:pPr>
            <a:endParaRPr lang="en-US" altLang="el-GR" b="1" dirty="0"/>
          </a:p>
          <a:p>
            <a:pPr marL="0" indent="0" algn="just" eaLnBrk="1" hangingPunct="1">
              <a:buFont typeface="Arial" panose="020B0604020202020204" pitchFamily="34" charset="0"/>
              <a:buNone/>
            </a:pPr>
            <a:endParaRPr lang="en-US" altLang="el-GR" b="1" dirty="0"/>
          </a:p>
        </p:txBody>
      </p:sp>
      <p:pic>
        <p:nvPicPr>
          <p:cNvPr id="27652" name="Εικόνα 6">
            <a:extLst>
              <a:ext uri="{FF2B5EF4-FFF2-40B4-BE49-F238E27FC236}">
                <a16:creationId xmlns:a16="http://schemas.microsoft.com/office/drawing/2014/main" id="{1167F6AB-D6AA-4486-8FC1-092559D8E6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3567113"/>
            <a:ext cx="3384550"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Εικόνα 3">
            <a:extLst>
              <a:ext uri="{FF2B5EF4-FFF2-40B4-BE49-F238E27FC236}">
                <a16:creationId xmlns:a16="http://schemas.microsoft.com/office/drawing/2014/main" id="{22CEC112-8976-49AA-B09B-20CE977CA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2128838"/>
            <a:ext cx="3395663" cy="1290637"/>
          </a:xfrm>
          <a:prstGeom prst="rect">
            <a:avLst/>
          </a:prstGeom>
          <a:blipFill dpi="0" rotWithShape="1">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41990" name="TextBox 6">
            <a:extLst>
              <a:ext uri="{FF2B5EF4-FFF2-40B4-BE49-F238E27FC236}">
                <a16:creationId xmlns:a16="http://schemas.microsoft.com/office/drawing/2014/main" id="{41A75918-C129-4AAD-9767-62B5BC8ECC6C}"/>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22</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653"/>
                                        </p:tgtEl>
                                        <p:attrNameLst>
                                          <p:attrName>style.visibility</p:attrName>
                                        </p:attrNameLst>
                                      </p:cBhvr>
                                      <p:to>
                                        <p:strVal val="visible"/>
                                      </p:to>
                                    </p:set>
                                    <p:anim calcmode="lin" valueType="num">
                                      <p:cBhvr additive="base">
                                        <p:cTn id="11" dur="500" fill="hold"/>
                                        <p:tgtEl>
                                          <p:spTgt spid="27653"/>
                                        </p:tgtEl>
                                        <p:attrNameLst>
                                          <p:attrName>ppt_x</p:attrName>
                                        </p:attrNameLst>
                                      </p:cBhvr>
                                      <p:tavLst>
                                        <p:tav tm="0">
                                          <p:val>
                                            <p:strVal val="#ppt_x"/>
                                          </p:val>
                                        </p:tav>
                                        <p:tav tm="100000">
                                          <p:val>
                                            <p:strVal val="#ppt_x"/>
                                          </p:val>
                                        </p:tav>
                                      </p:tavLst>
                                    </p:anim>
                                    <p:anim calcmode="lin" valueType="num">
                                      <p:cBhvr additive="base">
                                        <p:cTn id="12" dur="500" fill="hold"/>
                                        <p:tgtEl>
                                          <p:spTgt spid="2765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652"/>
                                        </p:tgtEl>
                                        <p:attrNameLst>
                                          <p:attrName>style.visibility</p:attrName>
                                        </p:attrNameLst>
                                      </p:cBhvr>
                                      <p:to>
                                        <p:strVal val="visible"/>
                                      </p:to>
                                    </p:set>
                                    <p:anim calcmode="lin" valueType="num">
                                      <p:cBhvr additive="base">
                                        <p:cTn id="15" dur="500" fill="hold"/>
                                        <p:tgtEl>
                                          <p:spTgt spid="27652"/>
                                        </p:tgtEl>
                                        <p:attrNameLst>
                                          <p:attrName>ppt_x</p:attrName>
                                        </p:attrNameLst>
                                      </p:cBhvr>
                                      <p:tavLst>
                                        <p:tav tm="0">
                                          <p:val>
                                            <p:strVal val="#ppt_x"/>
                                          </p:val>
                                        </p:tav>
                                        <p:tav tm="100000">
                                          <p:val>
                                            <p:strVal val="#ppt_x"/>
                                          </p:val>
                                        </p:tav>
                                      </p:tavLst>
                                    </p:anim>
                                    <p:anim calcmode="lin" valueType="num">
                                      <p:cBhvr additive="base">
                                        <p:cTn id="16" dur="500" fill="hold"/>
                                        <p:tgtEl>
                                          <p:spTgt spid="2765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7651">
                                            <p:txEl>
                                              <p:pRg st="0" end="0"/>
                                            </p:txEl>
                                          </p:spTgt>
                                        </p:tgtEl>
                                        <p:attrNameLst>
                                          <p:attrName>style.visibility</p:attrName>
                                        </p:attrNameLst>
                                      </p:cBhvr>
                                      <p:to>
                                        <p:strVal val="visible"/>
                                      </p:to>
                                    </p:set>
                                    <p:anim calcmode="lin" valueType="num">
                                      <p:cBhvr additive="base">
                                        <p:cTn id="19"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651">
                                            <p:txEl>
                                              <p:pRg st="1" end="1"/>
                                            </p:txEl>
                                          </p:spTgt>
                                        </p:tgtEl>
                                        <p:attrNameLst>
                                          <p:attrName>style.visibility</p:attrName>
                                        </p:attrNameLst>
                                      </p:cBhvr>
                                      <p:to>
                                        <p:strVal val="visible"/>
                                      </p:to>
                                    </p:set>
                                    <p:anim calcmode="lin" valueType="num">
                                      <p:cBhvr additive="base">
                                        <p:cTn id="25"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651">
                                            <p:txEl>
                                              <p:pRg st="2" end="2"/>
                                            </p:txEl>
                                          </p:spTgt>
                                        </p:tgtEl>
                                        <p:attrNameLst>
                                          <p:attrName>style.visibility</p:attrName>
                                        </p:attrNameLst>
                                      </p:cBhvr>
                                      <p:to>
                                        <p:strVal val="visible"/>
                                      </p:to>
                                    </p:set>
                                    <p:anim calcmode="lin" valueType="num">
                                      <p:cBhvr additive="base">
                                        <p:cTn id="31"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651">
                                            <p:txEl>
                                              <p:pRg st="4" end="4"/>
                                            </p:txEl>
                                          </p:spTgt>
                                        </p:tgtEl>
                                        <p:attrNameLst>
                                          <p:attrName>style.visibility</p:attrName>
                                        </p:attrNameLst>
                                      </p:cBhvr>
                                      <p:to>
                                        <p:strVal val="visible"/>
                                      </p:to>
                                    </p:set>
                                    <p:anim calcmode="lin" valueType="num">
                                      <p:cBhvr additive="base">
                                        <p:cTn id="37" dur="5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6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765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DFC319D-5BF4-46B4-8EF6-E92B3011FD1A}"/>
              </a:ext>
            </a:extLst>
          </p:cNvPr>
          <p:cNvSpPr>
            <a:spLocks noGrp="1"/>
          </p:cNvSpPr>
          <p:nvPr>
            <p:ph idx="1"/>
          </p:nvPr>
        </p:nvSpPr>
        <p:spPr>
          <a:xfrm>
            <a:off x="3984625" y="1731981"/>
            <a:ext cx="7783513" cy="4371955"/>
          </a:xfrm>
        </p:spPr>
        <p:txBody>
          <a:bodyPr rtlCol="0">
            <a:normAutofit/>
          </a:bodyPr>
          <a:lstStyle/>
          <a:p>
            <a:pPr algn="just" eaLnBrk="1" fontAlgn="auto" hangingPunct="1">
              <a:spcAft>
                <a:spcPts val="0"/>
              </a:spcAft>
              <a:buClr>
                <a:srgbClr val="00B0F0"/>
              </a:buClr>
              <a:buFont typeface="Wingdings" panose="05000000000000000000" pitchFamily="2" charset="2"/>
              <a:buChar char="§"/>
              <a:defRPr/>
            </a:pPr>
            <a:r>
              <a:rPr lang="el-GR" sz="2000" b="1" dirty="0">
                <a:solidFill>
                  <a:srgbClr val="44474E"/>
                </a:solidFill>
                <a:latin typeface="Century Gothic" panose="020B0502020202020204" pitchFamily="34" charset="0"/>
              </a:rPr>
              <a:t>Προθεσμία ολοκλήρωσης εκπαίδευσης συντονιστή για την τουριστική περίοδο 2021(Υ)</a:t>
            </a:r>
            <a:r>
              <a:rPr lang="el-GR" sz="2000" dirty="0">
                <a:solidFill>
                  <a:srgbClr val="44474E"/>
                </a:solidFill>
                <a:latin typeface="Century Gothic" panose="020B0502020202020204" pitchFamily="34" charset="0"/>
              </a:rPr>
              <a:t>: </a:t>
            </a:r>
          </a:p>
          <a:p>
            <a:pPr marL="0" indent="0" algn="just" eaLnBrk="1" fontAlgn="auto" hangingPunct="1">
              <a:spcAft>
                <a:spcPts val="0"/>
              </a:spcAft>
              <a:buFont typeface="Arial" panose="020B0604020202020204" pitchFamily="34" charset="0"/>
              <a:buNone/>
              <a:defRPr/>
            </a:pPr>
            <a:endParaRPr lang="el-GR" sz="2000" dirty="0">
              <a:solidFill>
                <a:srgbClr val="44474E"/>
              </a:solidFill>
              <a:latin typeface="Century Gothic" panose="020B0502020202020204" pitchFamily="34" charset="0"/>
            </a:endParaRPr>
          </a:p>
          <a:p>
            <a:pPr algn="just" eaLnBrk="1" fontAlgn="auto" hangingPunct="1">
              <a:spcAft>
                <a:spcPts val="0"/>
              </a:spcAft>
              <a:buClr>
                <a:srgbClr val="00B0F0"/>
              </a:buClr>
              <a:buFont typeface="Wingdings" panose="05000000000000000000" pitchFamily="2" charset="2"/>
              <a:buChar char="ü"/>
              <a:defRPr/>
            </a:pPr>
            <a:r>
              <a:rPr lang="el-GR" sz="2000" dirty="0">
                <a:solidFill>
                  <a:srgbClr val="44474E"/>
                </a:solidFill>
                <a:latin typeface="Century Gothic" panose="020B0502020202020204" pitchFamily="34" charset="0"/>
              </a:rPr>
              <a:t>Για  όλες τις μορφές και κατηγορίες καταλυμάτων:  </a:t>
            </a:r>
            <a:r>
              <a:rPr lang="en-US" sz="2000" b="1" dirty="0">
                <a:solidFill>
                  <a:srgbClr val="44474E"/>
                </a:solidFill>
                <a:latin typeface="Century Gothic" panose="020B0502020202020204" pitchFamily="34" charset="0"/>
              </a:rPr>
              <a:t>30</a:t>
            </a:r>
            <a:r>
              <a:rPr lang="el-GR" sz="2000" b="1" dirty="0">
                <a:solidFill>
                  <a:srgbClr val="44474E"/>
                </a:solidFill>
                <a:latin typeface="Century Gothic" panose="020B0502020202020204" pitchFamily="34" charset="0"/>
              </a:rPr>
              <a:t>/06/2022</a:t>
            </a:r>
            <a:endParaRPr lang="en-US" sz="2000" b="1" dirty="0">
              <a:solidFill>
                <a:srgbClr val="44474E"/>
              </a:solidFill>
              <a:latin typeface="Century Gothic" panose="020B0502020202020204" pitchFamily="34" charset="0"/>
            </a:endParaRPr>
          </a:p>
          <a:p>
            <a:pPr marL="0" indent="0" algn="just" eaLnBrk="1" fontAlgn="auto" hangingPunct="1">
              <a:spcAft>
                <a:spcPts val="0"/>
              </a:spcAft>
              <a:buFont typeface="Arial" panose="020B0604020202020204" pitchFamily="34" charset="0"/>
              <a:buNone/>
              <a:defRPr/>
            </a:pPr>
            <a:endParaRPr lang="en-US" sz="2000" dirty="0">
              <a:solidFill>
                <a:srgbClr val="44474E"/>
              </a:solidFill>
              <a:latin typeface="Century Gothic" panose="020B0502020202020204" pitchFamily="34" charset="0"/>
            </a:endParaRPr>
          </a:p>
          <a:p>
            <a:pPr algn="just" eaLnBrk="1" fontAlgn="auto" hangingPunct="1">
              <a:spcAft>
                <a:spcPts val="0"/>
              </a:spcAft>
              <a:buClr>
                <a:srgbClr val="00B0F0"/>
              </a:buClr>
              <a:buFont typeface="Wingdings" panose="05000000000000000000" pitchFamily="2" charset="2"/>
              <a:buChar char="§"/>
              <a:defRPr/>
            </a:pPr>
            <a:r>
              <a:rPr lang="el-GR" sz="2000" b="1" dirty="0">
                <a:solidFill>
                  <a:srgbClr val="44474E"/>
                </a:solidFill>
                <a:latin typeface="Century Gothic" panose="020B0502020202020204" pitchFamily="34" charset="0"/>
              </a:rPr>
              <a:t>Υπεύθυνες δηλώσεις προσωπικού </a:t>
            </a:r>
            <a:r>
              <a:rPr lang="el-GR" sz="2000" dirty="0">
                <a:solidFill>
                  <a:srgbClr val="44474E"/>
                </a:solidFill>
                <a:latin typeface="Century Gothic" panose="020B0502020202020204" pitchFamily="34" charset="0"/>
              </a:rPr>
              <a:t>ότι έλαβε εκπαίδευση για τα επιμέρους πρωτόκολλα σύμφωνα με τα καθήκοντά του και τήρηση σχετικού αρχείου </a:t>
            </a:r>
            <a:r>
              <a:rPr lang="el-GR" sz="2000" b="1" dirty="0">
                <a:solidFill>
                  <a:srgbClr val="44474E"/>
                </a:solidFill>
                <a:latin typeface="Century Gothic" panose="020B0502020202020204" pitchFamily="34" charset="0"/>
              </a:rPr>
              <a:t>(Υ)</a:t>
            </a:r>
            <a:r>
              <a:rPr lang="el-GR" sz="2000" dirty="0">
                <a:solidFill>
                  <a:srgbClr val="44474E"/>
                </a:solidFill>
                <a:latin typeface="Century Gothic" panose="020B0502020202020204" pitchFamily="34" charset="0"/>
              </a:rPr>
              <a:t>.</a:t>
            </a:r>
          </a:p>
          <a:p>
            <a:pPr marL="0" indent="0" algn="ctr" eaLnBrk="1" fontAlgn="auto" hangingPunct="1">
              <a:spcAft>
                <a:spcPts val="0"/>
              </a:spcAft>
              <a:buClr>
                <a:srgbClr val="00B0F0"/>
              </a:buClr>
              <a:buNone/>
              <a:defRPr/>
            </a:pPr>
            <a:endParaRPr lang="el-GR" sz="2000" b="1" dirty="0">
              <a:solidFill>
                <a:srgbClr val="44474E"/>
              </a:solidFill>
              <a:latin typeface="Century Gothic" panose="020B0502020202020204" pitchFamily="34" charset="0"/>
            </a:endParaRPr>
          </a:p>
          <a:p>
            <a:pPr marL="0" indent="0" algn="just" eaLnBrk="1" fontAlgn="auto" hangingPunct="1">
              <a:spcAft>
                <a:spcPts val="0"/>
              </a:spcAft>
              <a:buClr>
                <a:srgbClr val="00B0F0"/>
              </a:buClr>
              <a:buNone/>
              <a:defRPr/>
            </a:pPr>
            <a:r>
              <a:rPr lang="el-GR" sz="2000" b="1" dirty="0">
                <a:latin typeface="Century Gothic" panose="020B0502020202020204" pitchFamily="34" charset="0"/>
              </a:rPr>
              <a:t>Προσοχή! Απαιτείται η </a:t>
            </a:r>
            <a:r>
              <a:rPr lang="el-GR" sz="2000" b="1" dirty="0" err="1">
                <a:latin typeface="Century Gothic" panose="020B0502020202020204" pitchFamily="34" charset="0"/>
              </a:rPr>
              <a:t>επικαιροποίηση</a:t>
            </a:r>
            <a:r>
              <a:rPr lang="el-GR" sz="2000" b="1" dirty="0">
                <a:latin typeface="Century Gothic" panose="020B0502020202020204" pitchFamily="34" charset="0"/>
              </a:rPr>
              <a:t> του αρχείου  για τις επιχειρήσεις</a:t>
            </a:r>
            <a:endParaRPr lang="en-US" sz="2000" b="1" dirty="0">
              <a:latin typeface="Century Gothic" panose="020B0502020202020204" pitchFamily="34" charset="0"/>
            </a:endParaRPr>
          </a:p>
          <a:p>
            <a:pPr marL="0" indent="0" algn="just" eaLnBrk="1" fontAlgn="auto" hangingPunct="1">
              <a:spcAft>
                <a:spcPts val="0"/>
              </a:spcAft>
              <a:buFont typeface="Arial" panose="020B0604020202020204" pitchFamily="34" charset="0"/>
              <a:buNone/>
              <a:defRPr/>
            </a:pPr>
            <a:endParaRPr lang="en-US" b="1" dirty="0"/>
          </a:p>
        </p:txBody>
      </p:sp>
      <p:pic>
        <p:nvPicPr>
          <p:cNvPr id="28676" name="Εικόνα 3">
            <a:extLst>
              <a:ext uri="{FF2B5EF4-FFF2-40B4-BE49-F238E27FC236}">
                <a16:creationId xmlns:a16="http://schemas.microsoft.com/office/drawing/2014/main" id="{CA9B9AAC-AF18-4C6E-B3E5-6A93273A0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 y="2160588"/>
            <a:ext cx="3427413" cy="352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5">
            <a:extLst>
              <a:ext uri="{FF2B5EF4-FFF2-40B4-BE49-F238E27FC236}">
                <a16:creationId xmlns:a16="http://schemas.microsoft.com/office/drawing/2014/main" id="{DF153B6A-7A6E-4019-AEFF-C316EA111702}"/>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23</a:t>
            </a:r>
          </a:p>
        </p:txBody>
      </p:sp>
      <p:sp>
        <p:nvSpPr>
          <p:cNvPr id="7" name="Τίτλος 1">
            <a:extLst>
              <a:ext uri="{FF2B5EF4-FFF2-40B4-BE49-F238E27FC236}">
                <a16:creationId xmlns:a16="http://schemas.microsoft.com/office/drawing/2014/main" id="{46B28BB9-84B7-43C0-9A7A-6A27AFCAC617}"/>
              </a:ext>
            </a:extLst>
          </p:cNvPr>
          <p:cNvSpPr>
            <a:spLocks noGrp="1" noChangeArrowheads="1"/>
          </p:cNvSpPr>
          <p:nvPr>
            <p:ph type="title"/>
          </p:nvPr>
        </p:nvSpPr>
        <p:spPr>
          <a:xfrm>
            <a:off x="476250" y="485775"/>
            <a:ext cx="3384550" cy="1060450"/>
          </a:xfrm>
        </p:spPr>
        <p:txBody>
          <a:bodyPr/>
          <a:lstStyle/>
          <a:p>
            <a:pPr algn="ctr" eaLnBrk="1" hangingPunct="1"/>
            <a:r>
              <a:rPr lang="el-GR" altLang="el-GR" sz="1800" b="1">
                <a:solidFill>
                  <a:schemeClr val="bg1"/>
                </a:solidFill>
                <a:latin typeface="Century Gothic" panose="020B0502020202020204" pitchFamily="34" charset="0"/>
              </a:rPr>
              <a:t>Εκπαίδευση Προσωπικού</a:t>
            </a:r>
            <a:br>
              <a:rPr lang="el-GR" altLang="el-GR" sz="1800" b="1">
                <a:solidFill>
                  <a:schemeClr val="bg1"/>
                </a:solidFill>
                <a:latin typeface="Century Gothic" panose="020B0502020202020204" pitchFamily="34" charset="0"/>
              </a:rPr>
            </a:br>
            <a:r>
              <a:rPr lang="el-GR" altLang="el-GR" sz="1800" b="1">
                <a:solidFill>
                  <a:schemeClr val="bg1"/>
                </a:solidFill>
                <a:latin typeface="Century Gothic" panose="020B0502020202020204" pitchFamily="34" charset="0"/>
              </a:rPr>
              <a:t>στην τήρηση των</a:t>
            </a:r>
            <a:br>
              <a:rPr lang="el-GR" altLang="el-GR" sz="1800" b="1">
                <a:solidFill>
                  <a:schemeClr val="bg1"/>
                </a:solidFill>
                <a:latin typeface="Century Gothic" panose="020B0502020202020204" pitchFamily="34" charset="0"/>
              </a:rPr>
            </a:br>
            <a:r>
              <a:rPr lang="el-GR" altLang="el-GR" sz="1800" b="1">
                <a:solidFill>
                  <a:schemeClr val="bg1"/>
                </a:solidFill>
                <a:latin typeface="Century Gothic" panose="020B0502020202020204" pitchFamily="34" charset="0"/>
              </a:rPr>
              <a:t>Υγειονομικών Πρωτοκόλλων   </a:t>
            </a:r>
            <a:endParaRPr lang="el-GR" altLang="el-GR" sz="2400">
              <a:solidFill>
                <a:schemeClr val="bg1"/>
              </a:solidFill>
              <a:latin typeface="Century Gothic" panose="020B0502020202020204" pitchFamily="34"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676"/>
                                        </p:tgtEl>
                                        <p:attrNameLst>
                                          <p:attrName>style.visibility</p:attrName>
                                        </p:attrNameLst>
                                      </p:cBhvr>
                                      <p:to>
                                        <p:strVal val="visible"/>
                                      </p:to>
                                    </p:set>
                                    <p:anim calcmode="lin" valueType="num">
                                      <p:cBhvr additive="base">
                                        <p:cTn id="11" dur="500" fill="hold"/>
                                        <p:tgtEl>
                                          <p:spTgt spid="28676"/>
                                        </p:tgtEl>
                                        <p:attrNameLst>
                                          <p:attrName>ppt_x</p:attrName>
                                        </p:attrNameLst>
                                      </p:cBhvr>
                                      <p:tavLst>
                                        <p:tav tm="0">
                                          <p:val>
                                            <p:strVal val="#ppt_x"/>
                                          </p:val>
                                        </p:tav>
                                        <p:tav tm="100000">
                                          <p:val>
                                            <p:strVal val="#ppt_x"/>
                                          </p:val>
                                        </p:tav>
                                      </p:tavLst>
                                    </p:anim>
                                    <p:anim calcmode="lin" valueType="num">
                                      <p:cBhvr additive="base">
                                        <p:cTn id="12" dur="500" fill="hold"/>
                                        <p:tgtEl>
                                          <p:spTgt spid="2867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4034" name="TextBox 5">
            <a:extLst>
              <a:ext uri="{FF2B5EF4-FFF2-40B4-BE49-F238E27FC236}">
                <a16:creationId xmlns:a16="http://schemas.microsoft.com/office/drawing/2014/main" id="{5606AE59-B1E7-4743-8A36-49FE4486E853}"/>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24</a:t>
            </a:r>
          </a:p>
        </p:txBody>
      </p:sp>
      <p:pic>
        <p:nvPicPr>
          <p:cNvPr id="5" name="Εικόνα 4">
            <a:extLst>
              <a:ext uri="{FF2B5EF4-FFF2-40B4-BE49-F238E27FC236}">
                <a16:creationId xmlns:a16="http://schemas.microsoft.com/office/drawing/2014/main" id="{4A3591D6-4D67-4D54-9D65-38C3DC9C0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5613" y="3429000"/>
            <a:ext cx="7221537"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1">
            <a:extLst>
              <a:ext uri="{FF2B5EF4-FFF2-40B4-BE49-F238E27FC236}">
                <a16:creationId xmlns:a16="http://schemas.microsoft.com/office/drawing/2014/main" id="{37188DAD-C4BD-45DC-8AFD-659C6E1BD4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140075"/>
            <a:ext cx="351313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Θέση περιεχομένου 6">
            <a:extLst>
              <a:ext uri="{FF2B5EF4-FFF2-40B4-BE49-F238E27FC236}">
                <a16:creationId xmlns:a16="http://schemas.microsoft.com/office/drawing/2014/main" id="{E93E3F58-6DD4-45F3-AF31-526147211BDA}"/>
              </a:ext>
            </a:extLst>
          </p:cNvPr>
          <p:cNvSpPr txBox="1">
            <a:spLocks/>
          </p:cNvSpPr>
          <p:nvPr/>
        </p:nvSpPr>
        <p:spPr bwMode="auto">
          <a:xfrm>
            <a:off x="490538" y="674688"/>
            <a:ext cx="3351212"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Γενικές Οδηγίες</a:t>
            </a:r>
            <a:r>
              <a:rPr lang="en-US" altLang="el-GR" sz="1800" b="1">
                <a:solidFill>
                  <a:schemeClr val="bg1"/>
                </a:solidFill>
                <a:latin typeface="Century Gothic" panose="020B0502020202020204" pitchFamily="34" charset="0"/>
              </a:rPr>
              <a:t>:</a:t>
            </a:r>
            <a:r>
              <a:rPr lang="el-GR" altLang="el-GR" sz="1800" b="1">
                <a:solidFill>
                  <a:schemeClr val="bg1"/>
                </a:solidFill>
                <a:latin typeface="Century Gothic" panose="020B0502020202020204" pitchFamily="34" charset="0"/>
              </a:rPr>
              <a:t> Σήμα Πιστοποίησης “</a:t>
            </a:r>
            <a:r>
              <a:rPr lang="en-US" altLang="el-GR" sz="1800" b="1">
                <a:solidFill>
                  <a:schemeClr val="bg1"/>
                </a:solidFill>
                <a:latin typeface="Century Gothic" panose="020B0502020202020204" pitchFamily="34" charset="0"/>
              </a:rPr>
              <a:t>Health First” </a:t>
            </a:r>
            <a:endParaRPr lang="el-GR" altLang="el-GR" sz="1400" b="1">
              <a:solidFill>
                <a:schemeClr val="bg1"/>
              </a:solidFill>
            </a:endParaRPr>
          </a:p>
        </p:txBody>
      </p:sp>
      <p:sp>
        <p:nvSpPr>
          <p:cNvPr id="8" name="Θέση περιεχομένου 6">
            <a:extLst>
              <a:ext uri="{FF2B5EF4-FFF2-40B4-BE49-F238E27FC236}">
                <a16:creationId xmlns:a16="http://schemas.microsoft.com/office/drawing/2014/main" id="{E6E053E6-56AF-4680-BFCE-C1D2E1BE5E90}"/>
              </a:ext>
            </a:extLst>
          </p:cNvPr>
          <p:cNvSpPr txBox="1">
            <a:spLocks/>
          </p:cNvSpPr>
          <p:nvPr/>
        </p:nvSpPr>
        <p:spPr bwMode="auto">
          <a:xfrm>
            <a:off x="490538" y="1898650"/>
            <a:ext cx="3351212"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rgbClr val="44474E"/>
                </a:solidFill>
                <a:latin typeface="Century Gothic" panose="020B0502020202020204" pitchFamily="34" charset="0"/>
              </a:rPr>
              <a:t>Διαδικασία συμπλήρωσης στοιχείων σε πλατφόρμες ΞΕΕ- Υπουργείου Τουρισμού</a:t>
            </a:r>
            <a:endParaRPr lang="el-GR" altLang="el-GR" sz="1400" b="1">
              <a:solidFill>
                <a:srgbClr val="44474E"/>
              </a:solidFill>
              <a:latin typeface="Century Gothic" panose="020B0502020202020204" pitchFamily="34" charset="0"/>
            </a:endParaRPr>
          </a:p>
        </p:txBody>
      </p:sp>
      <p:sp>
        <p:nvSpPr>
          <p:cNvPr id="9" name="Θέση περιεχομένου 2">
            <a:extLst>
              <a:ext uri="{FF2B5EF4-FFF2-40B4-BE49-F238E27FC236}">
                <a16:creationId xmlns:a16="http://schemas.microsoft.com/office/drawing/2014/main" id="{D418F6B3-3DE0-4846-8D55-9B052150D604}"/>
              </a:ext>
            </a:extLst>
          </p:cNvPr>
          <p:cNvSpPr>
            <a:spLocks noGrp="1"/>
          </p:cNvSpPr>
          <p:nvPr>
            <p:ph idx="1"/>
          </p:nvPr>
        </p:nvSpPr>
        <p:spPr>
          <a:xfrm>
            <a:off x="3984625" y="939800"/>
            <a:ext cx="7783513" cy="2908300"/>
          </a:xfrm>
        </p:spPr>
        <p:txBody>
          <a:bodyPr rtlCol="0">
            <a:normAutofit/>
          </a:bodyPr>
          <a:lstStyle/>
          <a:p>
            <a:pPr marL="0" indent="0" algn="just" eaLnBrk="1" fontAlgn="auto" hangingPunct="1">
              <a:spcAft>
                <a:spcPts val="0"/>
              </a:spcAft>
              <a:buFont typeface="Arial" panose="020B0604020202020204" pitchFamily="34" charset="0"/>
              <a:buNone/>
              <a:defRPr/>
            </a:pPr>
            <a:r>
              <a:rPr lang="el-GR" sz="2000" dirty="0">
                <a:solidFill>
                  <a:srgbClr val="44474E"/>
                </a:solidFill>
                <a:latin typeface="Century Gothic" panose="020B0502020202020204" pitchFamily="34" charset="0"/>
              </a:rPr>
              <a:t>Για τα κύρια ξενοδοχειακά καταλύματα ανεξαρτήτου δυναμικότητας:</a:t>
            </a:r>
          </a:p>
          <a:p>
            <a:pPr algn="just"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Με τους κωδικούς μελών που σας έχουν παραχωρηθεί από το ΞΕΕ εισέρχεστε στην ειδική πλατφόρμα που έχει δημιουργήσει το ΞΕΕ για τα μέλη του: </a:t>
            </a:r>
            <a:r>
              <a:rPr lang="en-US" sz="2000" dirty="0">
                <a:latin typeface="Century Gothic" panose="020B0502020202020204" pitchFamily="34" charset="0"/>
                <a:hlinkClick r:id="rId5"/>
              </a:rPr>
              <a:t>https://services.grhotels.gr/el</a:t>
            </a:r>
            <a:r>
              <a:rPr lang="el-GR" sz="2000" dirty="0">
                <a:latin typeface="Century Gothic" panose="020B0502020202020204" pitchFamily="34" charset="0"/>
              </a:rPr>
              <a:t>   </a:t>
            </a:r>
            <a:r>
              <a:rPr lang="el-GR" sz="2000" dirty="0">
                <a:solidFill>
                  <a:srgbClr val="44474E"/>
                </a:solidFill>
                <a:latin typeface="Century Gothic" panose="020B0502020202020204" pitchFamily="34" charset="0"/>
              </a:rPr>
              <a:t>και εν συνεχεία στο </a:t>
            </a:r>
            <a:r>
              <a:rPr lang="el-GR" sz="2000" dirty="0" err="1">
                <a:solidFill>
                  <a:srgbClr val="44474E"/>
                </a:solidFill>
                <a:latin typeface="Century Gothic" panose="020B0502020202020204" pitchFamily="34" charset="0"/>
              </a:rPr>
              <a:t>υποπαράθυρο</a:t>
            </a:r>
            <a:r>
              <a:rPr lang="el-GR" sz="2000" dirty="0">
                <a:solidFill>
                  <a:srgbClr val="44474E"/>
                </a:solidFill>
                <a:latin typeface="Century Gothic" panose="020B0502020202020204" pitchFamily="34" charset="0"/>
              </a:rPr>
              <a:t> </a:t>
            </a:r>
            <a:r>
              <a:rPr lang="el-GR" sz="2000" b="1" i="1" dirty="0">
                <a:solidFill>
                  <a:srgbClr val="44474E"/>
                </a:solidFill>
                <a:latin typeface="Century Gothic" panose="020B0502020202020204" pitchFamily="34" charset="0"/>
              </a:rPr>
              <a:t>υγειονομικό πρωτόκολλο   δημιουργία υγειονομικού πρωτοκόλλου.</a:t>
            </a:r>
          </a:p>
        </p:txBody>
      </p:sp>
    </p:spTree>
    <p:extLst>
      <p:ext uri="{BB962C8B-B14F-4D97-AF65-F5344CB8AC3E}">
        <p14:creationId xmlns:p14="http://schemas.microsoft.com/office/powerpoint/2010/main" val="155301395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 calcmode="lin" valueType="num">
                                      <p:cBhvr additive="base">
                                        <p:cTn id="2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058" name="TextBox 5">
            <a:extLst>
              <a:ext uri="{FF2B5EF4-FFF2-40B4-BE49-F238E27FC236}">
                <a16:creationId xmlns:a16="http://schemas.microsoft.com/office/drawing/2014/main" id="{97A885B2-6546-4E22-B667-0F0D584A8BAA}"/>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25</a:t>
            </a:r>
          </a:p>
        </p:txBody>
      </p:sp>
      <p:sp>
        <p:nvSpPr>
          <p:cNvPr id="5" name="Θέση περιεχομένου 6">
            <a:extLst>
              <a:ext uri="{FF2B5EF4-FFF2-40B4-BE49-F238E27FC236}">
                <a16:creationId xmlns:a16="http://schemas.microsoft.com/office/drawing/2014/main" id="{2C5FAEF7-9BA7-42B0-B361-D208D9CEB1B8}"/>
              </a:ext>
            </a:extLst>
          </p:cNvPr>
          <p:cNvSpPr txBox="1">
            <a:spLocks/>
          </p:cNvSpPr>
          <p:nvPr/>
        </p:nvSpPr>
        <p:spPr bwMode="auto">
          <a:xfrm>
            <a:off x="490538" y="674688"/>
            <a:ext cx="3351212"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Γενικές Οδηγίες</a:t>
            </a:r>
            <a:r>
              <a:rPr lang="en-US" altLang="el-GR" sz="1800" b="1">
                <a:solidFill>
                  <a:schemeClr val="bg1"/>
                </a:solidFill>
                <a:latin typeface="Century Gothic" panose="020B0502020202020204" pitchFamily="34" charset="0"/>
              </a:rPr>
              <a:t>:</a:t>
            </a:r>
            <a:r>
              <a:rPr lang="el-GR" altLang="el-GR" sz="1800" b="1">
                <a:solidFill>
                  <a:schemeClr val="bg1"/>
                </a:solidFill>
                <a:latin typeface="Century Gothic" panose="020B0502020202020204" pitchFamily="34" charset="0"/>
              </a:rPr>
              <a:t> Σήμα Πιστοποίησης “</a:t>
            </a:r>
            <a:r>
              <a:rPr lang="en-US" altLang="el-GR" sz="1800" b="1">
                <a:solidFill>
                  <a:schemeClr val="bg1"/>
                </a:solidFill>
                <a:latin typeface="Century Gothic" panose="020B0502020202020204" pitchFamily="34" charset="0"/>
              </a:rPr>
              <a:t>Health First” </a:t>
            </a:r>
            <a:endParaRPr lang="el-GR" altLang="el-GR" sz="1400" b="1">
              <a:solidFill>
                <a:schemeClr val="bg1"/>
              </a:solidFill>
            </a:endParaRPr>
          </a:p>
        </p:txBody>
      </p:sp>
      <p:sp>
        <p:nvSpPr>
          <p:cNvPr id="6" name="Θέση περιεχομένου 6">
            <a:extLst>
              <a:ext uri="{FF2B5EF4-FFF2-40B4-BE49-F238E27FC236}">
                <a16:creationId xmlns:a16="http://schemas.microsoft.com/office/drawing/2014/main" id="{C2CC759A-F2BB-40C4-95E8-16C162C95819}"/>
              </a:ext>
            </a:extLst>
          </p:cNvPr>
          <p:cNvSpPr txBox="1">
            <a:spLocks/>
          </p:cNvSpPr>
          <p:nvPr/>
        </p:nvSpPr>
        <p:spPr bwMode="auto">
          <a:xfrm>
            <a:off x="4019550" y="674688"/>
            <a:ext cx="6551613"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l-GR" altLang="el-GR" sz="1800" b="1">
                <a:solidFill>
                  <a:srgbClr val="44474E"/>
                </a:solidFill>
                <a:latin typeface="Century Gothic" panose="020B0502020202020204" pitchFamily="34" charset="0"/>
              </a:rPr>
              <a:t>Διαδικασία συμπλήρωσης στοιχείων σε πλατφόρμες ΞΕΕ- Υπουργείου Τουρισμού</a:t>
            </a:r>
            <a:endParaRPr lang="el-GR" altLang="el-GR" sz="1400" b="1">
              <a:solidFill>
                <a:srgbClr val="44474E"/>
              </a:solidFill>
              <a:latin typeface="Century Gothic" panose="020B0502020202020204" pitchFamily="34" charset="0"/>
            </a:endParaRPr>
          </a:p>
        </p:txBody>
      </p:sp>
      <p:sp>
        <p:nvSpPr>
          <p:cNvPr id="7" name="Θέση περιεχομένου 5">
            <a:extLst>
              <a:ext uri="{FF2B5EF4-FFF2-40B4-BE49-F238E27FC236}">
                <a16:creationId xmlns:a16="http://schemas.microsoft.com/office/drawing/2014/main" id="{0BDEAAB5-3C52-44F8-A49D-CAEE040D8B20}"/>
              </a:ext>
            </a:extLst>
          </p:cNvPr>
          <p:cNvSpPr>
            <a:spLocks noGrp="1" noChangeArrowheads="1"/>
          </p:cNvSpPr>
          <p:nvPr>
            <p:ph idx="1"/>
          </p:nvPr>
        </p:nvSpPr>
        <p:spPr>
          <a:xfrm>
            <a:off x="6213475" y="3524250"/>
            <a:ext cx="4681538" cy="2093913"/>
          </a:xfrm>
        </p:spPr>
        <p:txBody>
          <a:bodyPr/>
          <a:lstStyle/>
          <a:p>
            <a:pPr>
              <a:buClr>
                <a:srgbClr val="00B0F0"/>
              </a:buClr>
              <a:buFont typeface="Wingdings" panose="05000000000000000000" pitchFamily="2" charset="2"/>
              <a:buChar char="§"/>
            </a:pPr>
            <a:r>
              <a:rPr lang="el-GR" altLang="el-GR" sz="2000" i="1">
                <a:solidFill>
                  <a:srgbClr val="44474E"/>
                </a:solidFill>
                <a:latin typeface="Century Gothic" panose="020B0502020202020204" pitchFamily="34" charset="0"/>
              </a:rPr>
              <a:t>και συμπληρώνετε αντίστοιχα στα κενά πεδία ονοματεπώνυμο, τηλέφωνο και </a:t>
            </a:r>
            <a:r>
              <a:rPr lang="en-US" altLang="el-GR" sz="2000" i="1">
                <a:solidFill>
                  <a:srgbClr val="44474E"/>
                </a:solidFill>
                <a:latin typeface="Century Gothic" panose="020B0502020202020204" pitchFamily="34" charset="0"/>
              </a:rPr>
              <a:t> e</a:t>
            </a:r>
            <a:r>
              <a:rPr lang="el-GR" altLang="el-GR" sz="2000" i="1">
                <a:solidFill>
                  <a:srgbClr val="44474E"/>
                </a:solidFill>
                <a:latin typeface="Century Gothic" panose="020B0502020202020204" pitchFamily="34" charset="0"/>
              </a:rPr>
              <a:t>-</a:t>
            </a:r>
            <a:r>
              <a:rPr lang="en-US" altLang="el-GR" sz="2000" i="1">
                <a:solidFill>
                  <a:srgbClr val="44474E"/>
                </a:solidFill>
                <a:latin typeface="Century Gothic" panose="020B0502020202020204" pitchFamily="34" charset="0"/>
              </a:rPr>
              <a:t>mail </a:t>
            </a:r>
            <a:r>
              <a:rPr lang="el-GR" altLang="el-GR" sz="2000" i="1">
                <a:solidFill>
                  <a:srgbClr val="44474E"/>
                </a:solidFill>
                <a:latin typeface="Century Gothic" panose="020B0502020202020204" pitchFamily="34" charset="0"/>
              </a:rPr>
              <a:t>υπευθύνου εφαρμογής του σχεδίου αντιμετώπισης υπόπτου  κρούσματος   + </a:t>
            </a:r>
            <a:r>
              <a:rPr lang="el-GR" altLang="el-GR" sz="2000" i="1" u="sng">
                <a:solidFill>
                  <a:srgbClr val="44474E"/>
                </a:solidFill>
                <a:latin typeface="Century Gothic" panose="020B0502020202020204" pitchFamily="34" charset="0"/>
              </a:rPr>
              <a:t>Αποθήκευση</a:t>
            </a:r>
            <a:r>
              <a:rPr lang="el-GR" altLang="el-GR" sz="2000" i="1">
                <a:solidFill>
                  <a:srgbClr val="44474E"/>
                </a:solidFill>
                <a:latin typeface="Century Gothic" panose="020B0502020202020204" pitchFamily="34" charset="0"/>
              </a:rPr>
              <a:t> </a:t>
            </a:r>
          </a:p>
        </p:txBody>
      </p:sp>
      <p:pic>
        <p:nvPicPr>
          <p:cNvPr id="9" name="Εικόνα 7">
            <a:extLst>
              <a:ext uri="{FF2B5EF4-FFF2-40B4-BE49-F238E27FC236}">
                <a16:creationId xmlns:a16="http://schemas.microsoft.com/office/drawing/2014/main" id="{092B9481-4111-4649-996C-DBBB1BE0A4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2152650"/>
            <a:ext cx="54641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Ευθύγραμμο βέλος σύνδεσης 9">
            <a:extLst>
              <a:ext uri="{FF2B5EF4-FFF2-40B4-BE49-F238E27FC236}">
                <a16:creationId xmlns:a16="http://schemas.microsoft.com/office/drawing/2014/main" id="{E7955037-A5CE-454C-9B4A-837F16C5FAA4}"/>
              </a:ext>
            </a:extLst>
          </p:cNvPr>
          <p:cNvCxnSpPr>
            <a:cxnSpLocks/>
          </p:cNvCxnSpPr>
          <p:nvPr/>
        </p:nvCxnSpPr>
        <p:spPr>
          <a:xfrm flipH="1">
            <a:off x="2559050" y="4027488"/>
            <a:ext cx="5365750" cy="660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Ευθύγραμμο βέλος σύνδεσης 10">
            <a:extLst>
              <a:ext uri="{FF2B5EF4-FFF2-40B4-BE49-F238E27FC236}">
                <a16:creationId xmlns:a16="http://schemas.microsoft.com/office/drawing/2014/main" id="{AE836B02-26D3-4A3F-B304-37F6586EC20E}"/>
              </a:ext>
            </a:extLst>
          </p:cNvPr>
          <p:cNvCxnSpPr>
            <a:cxnSpLocks/>
          </p:cNvCxnSpPr>
          <p:nvPr/>
        </p:nvCxnSpPr>
        <p:spPr>
          <a:xfrm flipH="1">
            <a:off x="2220913" y="4359275"/>
            <a:ext cx="4581525" cy="649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Ευθύγραμμο βέλος σύνδεσης 11">
            <a:extLst>
              <a:ext uri="{FF2B5EF4-FFF2-40B4-BE49-F238E27FC236}">
                <a16:creationId xmlns:a16="http://schemas.microsoft.com/office/drawing/2014/main" id="{FD876954-5092-447B-A0C7-499767BE3C5E}"/>
              </a:ext>
            </a:extLst>
          </p:cNvPr>
          <p:cNvCxnSpPr>
            <a:cxnSpLocks/>
          </p:cNvCxnSpPr>
          <p:nvPr/>
        </p:nvCxnSpPr>
        <p:spPr>
          <a:xfrm flipH="1">
            <a:off x="2020888" y="4359275"/>
            <a:ext cx="6534150" cy="927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Θέση περιεχομένου 6">
            <a:extLst>
              <a:ext uri="{FF2B5EF4-FFF2-40B4-BE49-F238E27FC236}">
                <a16:creationId xmlns:a16="http://schemas.microsoft.com/office/drawing/2014/main" id="{5447902D-1C51-4E94-8702-18048C9D8261}"/>
              </a:ext>
            </a:extLst>
          </p:cNvPr>
          <p:cNvSpPr txBox="1">
            <a:spLocks/>
          </p:cNvSpPr>
          <p:nvPr/>
        </p:nvSpPr>
        <p:spPr bwMode="auto">
          <a:xfrm>
            <a:off x="6096000" y="2092325"/>
            <a:ext cx="52324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Clr>
                <a:srgbClr val="00B0F0"/>
              </a:buClr>
              <a:buFont typeface="Wingdings" panose="05000000000000000000" pitchFamily="2" charset="2"/>
              <a:buChar char="§"/>
            </a:pPr>
            <a:r>
              <a:rPr lang="el-GR" altLang="el-GR" sz="2000">
                <a:solidFill>
                  <a:srgbClr val="44474E"/>
                </a:solidFill>
                <a:latin typeface="Century Gothic" panose="020B0502020202020204" pitchFamily="34" charset="0"/>
              </a:rPr>
              <a:t>Στο επόμενο παράθυρο επιλέγετε  </a:t>
            </a:r>
            <a:r>
              <a:rPr lang="el-GR" altLang="el-GR" sz="2000" b="1" i="1" u="sng">
                <a:solidFill>
                  <a:srgbClr val="44474E"/>
                </a:solidFill>
                <a:latin typeface="Century Gothic" panose="020B0502020202020204" pitchFamily="34" charset="0"/>
              </a:rPr>
              <a:t>Σχέδιο για την Αντιμετώπιση Υπόπτου Κρούσματος</a:t>
            </a:r>
            <a:r>
              <a:rPr lang="el-GR" altLang="el-GR" sz="2000" b="1" i="1">
                <a:solidFill>
                  <a:srgbClr val="44474E"/>
                </a:solidFill>
                <a:latin typeface="Century Gothic" panose="020B0502020202020204" pitchFamily="34" charset="0"/>
              </a:rPr>
              <a:t> </a:t>
            </a:r>
          </a:p>
        </p:txBody>
      </p:sp>
      <p:sp>
        <p:nvSpPr>
          <p:cNvPr id="8" name="Διάγραμμα ροής: Λογικό &quot;Ή&quot; 7">
            <a:extLst>
              <a:ext uri="{FF2B5EF4-FFF2-40B4-BE49-F238E27FC236}">
                <a16:creationId xmlns:a16="http://schemas.microsoft.com/office/drawing/2014/main" id="{60B2A4E4-8FEC-466B-BC94-1638F919DF02}"/>
              </a:ext>
            </a:extLst>
          </p:cNvPr>
          <p:cNvSpPr/>
          <p:nvPr/>
        </p:nvSpPr>
        <p:spPr>
          <a:xfrm>
            <a:off x="8181975" y="2708275"/>
            <a:ext cx="373063" cy="369888"/>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15" name="Εικόνα 1">
            <a:extLst>
              <a:ext uri="{FF2B5EF4-FFF2-40B4-BE49-F238E27FC236}">
                <a16:creationId xmlns:a16="http://schemas.microsoft.com/office/drawing/2014/main" id="{1F535F95-5F1E-4E8C-990C-F880F495BA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8825" y="858838"/>
            <a:ext cx="110807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build="p"/>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Θέση περιεχομένου 6">
            <a:extLst>
              <a:ext uri="{FF2B5EF4-FFF2-40B4-BE49-F238E27FC236}">
                <a16:creationId xmlns:a16="http://schemas.microsoft.com/office/drawing/2014/main" id="{9CB84B5F-9825-4162-86CC-B4F547669975}"/>
              </a:ext>
            </a:extLst>
          </p:cNvPr>
          <p:cNvSpPr txBox="1">
            <a:spLocks/>
          </p:cNvSpPr>
          <p:nvPr/>
        </p:nvSpPr>
        <p:spPr bwMode="auto">
          <a:xfrm>
            <a:off x="490538" y="674688"/>
            <a:ext cx="3351212"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Γενικές Οδηγίες</a:t>
            </a:r>
            <a:r>
              <a:rPr lang="en-US" altLang="el-GR" sz="1800" b="1">
                <a:solidFill>
                  <a:schemeClr val="bg1"/>
                </a:solidFill>
                <a:latin typeface="Century Gothic" panose="020B0502020202020204" pitchFamily="34" charset="0"/>
              </a:rPr>
              <a:t>:</a:t>
            </a:r>
            <a:r>
              <a:rPr lang="el-GR" altLang="el-GR" sz="1800" b="1">
                <a:solidFill>
                  <a:schemeClr val="bg1"/>
                </a:solidFill>
                <a:latin typeface="Century Gothic" panose="020B0502020202020204" pitchFamily="34" charset="0"/>
              </a:rPr>
              <a:t> Σήμα Πιστοποίησης “</a:t>
            </a:r>
            <a:r>
              <a:rPr lang="en-US" altLang="el-GR" sz="1800" b="1">
                <a:solidFill>
                  <a:schemeClr val="bg1"/>
                </a:solidFill>
                <a:latin typeface="Century Gothic" panose="020B0502020202020204" pitchFamily="34" charset="0"/>
              </a:rPr>
              <a:t>Health First” </a:t>
            </a:r>
            <a:endParaRPr lang="el-GR" altLang="el-GR" sz="1400" b="1">
              <a:solidFill>
                <a:schemeClr val="bg1"/>
              </a:solidFill>
            </a:endParaRPr>
          </a:p>
        </p:txBody>
      </p:sp>
      <p:sp>
        <p:nvSpPr>
          <p:cNvPr id="5" name="Θέση περιεχομένου 6">
            <a:extLst>
              <a:ext uri="{FF2B5EF4-FFF2-40B4-BE49-F238E27FC236}">
                <a16:creationId xmlns:a16="http://schemas.microsoft.com/office/drawing/2014/main" id="{80A426DD-F0DD-4757-A740-A912BFA475FD}"/>
              </a:ext>
            </a:extLst>
          </p:cNvPr>
          <p:cNvSpPr txBox="1">
            <a:spLocks/>
          </p:cNvSpPr>
          <p:nvPr/>
        </p:nvSpPr>
        <p:spPr bwMode="auto">
          <a:xfrm>
            <a:off x="4019550" y="674688"/>
            <a:ext cx="6551613"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l-GR" altLang="el-GR" sz="1800" b="1">
                <a:solidFill>
                  <a:srgbClr val="44474E"/>
                </a:solidFill>
                <a:latin typeface="Century Gothic" panose="020B0502020202020204" pitchFamily="34" charset="0"/>
              </a:rPr>
              <a:t>Διαδικασία συμπλήρωσης στοιχείων σε πλατφόρμες ΞΕΕ- Υπουργείου Τουρισμού</a:t>
            </a:r>
            <a:endParaRPr lang="el-GR" altLang="el-GR" sz="1400" b="1">
              <a:solidFill>
                <a:srgbClr val="44474E"/>
              </a:solidFill>
              <a:latin typeface="Century Gothic" panose="020B0502020202020204" pitchFamily="34" charset="0"/>
            </a:endParaRPr>
          </a:p>
        </p:txBody>
      </p:sp>
      <p:pic>
        <p:nvPicPr>
          <p:cNvPr id="6" name="Εικόνα 1">
            <a:extLst>
              <a:ext uri="{FF2B5EF4-FFF2-40B4-BE49-F238E27FC236}">
                <a16:creationId xmlns:a16="http://schemas.microsoft.com/office/drawing/2014/main" id="{19705240-5825-4D75-B6E6-595B8CFF8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8825" y="858838"/>
            <a:ext cx="110807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Box 5">
            <a:extLst>
              <a:ext uri="{FF2B5EF4-FFF2-40B4-BE49-F238E27FC236}">
                <a16:creationId xmlns:a16="http://schemas.microsoft.com/office/drawing/2014/main" id="{51CCC7F7-7900-4286-A6B6-4EDE7553B8D9}"/>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26</a:t>
            </a:r>
          </a:p>
        </p:txBody>
      </p:sp>
      <p:sp>
        <p:nvSpPr>
          <p:cNvPr id="8" name="Θέση περιεχομένου 5">
            <a:extLst>
              <a:ext uri="{FF2B5EF4-FFF2-40B4-BE49-F238E27FC236}">
                <a16:creationId xmlns:a16="http://schemas.microsoft.com/office/drawing/2014/main" id="{2E1088A5-5D53-4F0D-9465-207740B0B05F}"/>
              </a:ext>
            </a:extLst>
          </p:cNvPr>
          <p:cNvSpPr txBox="1">
            <a:spLocks/>
          </p:cNvSpPr>
          <p:nvPr/>
        </p:nvSpPr>
        <p:spPr bwMode="auto">
          <a:xfrm>
            <a:off x="538163" y="2112963"/>
            <a:ext cx="11115675"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Font typeface="Arial" panose="020B0604020202020204" pitchFamily="34" charset="0"/>
              <a:buNone/>
            </a:pPr>
            <a:r>
              <a:rPr lang="el-GR" altLang="el-GR" sz="2000">
                <a:solidFill>
                  <a:srgbClr val="44474E"/>
                </a:solidFill>
                <a:latin typeface="Century Gothic" panose="020B0502020202020204" pitchFamily="34" charset="0"/>
              </a:rPr>
              <a:t>O νόμος επιβάλλει τον ορισμό υπευθύνου για την εφαρμογή του σχεδίου διαχείρισης ύποπτου κρούσματος του καταλύματος. Για τη διασφάλιση της εφαρμογής του σχεδίου διαχείρισης ύποπτου κρούσματος από το κατάλυμα είναι απαραίτητο να οριστεί υπεύθυνος. Η θέση του υπευθύνου εφαρμογής του σχεδίου διαχείρισης ύποπτου κρούσματος, ανάλογα με το μέγεθος του καταλύματος, μπορεί να καλύπτεται από τον ιδιοκτήτη της επιχείρησης, από υπάρχουσα θέση Γενικού Διευθυντή/Διευθυντή Ποιότητας κ.λπ. ή από νέα θέση στο οργανόγραμμα. Επίσης, μπορεί να ορισθεί σε επίπεδο Ομάδας Διαχείρισης. Ο συντονιστής για την επίβλεψη του σχεδίου δράσης και ο υπεύθυνος εφαρμογής του σχεδίου διαχείρισης ύποπτου κρούσματος δύναται να ταυτίζονται. Τα στοιχεία είναι απαραίτητα σε περίπτωση που παρουσιαστεί ανάγκη.           </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106" name="TextBox 5">
            <a:extLst>
              <a:ext uri="{FF2B5EF4-FFF2-40B4-BE49-F238E27FC236}">
                <a16:creationId xmlns:a16="http://schemas.microsoft.com/office/drawing/2014/main" id="{614A41C7-E0BA-418C-9C4E-871675136CDF}"/>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27</a:t>
            </a:r>
          </a:p>
        </p:txBody>
      </p:sp>
      <p:sp>
        <p:nvSpPr>
          <p:cNvPr id="5" name="Θέση περιεχομένου 6">
            <a:extLst>
              <a:ext uri="{FF2B5EF4-FFF2-40B4-BE49-F238E27FC236}">
                <a16:creationId xmlns:a16="http://schemas.microsoft.com/office/drawing/2014/main" id="{4676FACB-010F-44ED-AFB1-26B4520BF154}"/>
              </a:ext>
            </a:extLst>
          </p:cNvPr>
          <p:cNvSpPr txBox="1">
            <a:spLocks/>
          </p:cNvSpPr>
          <p:nvPr/>
        </p:nvSpPr>
        <p:spPr bwMode="auto">
          <a:xfrm>
            <a:off x="490538" y="674688"/>
            <a:ext cx="3351212"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Γενικές Οδηγίες</a:t>
            </a:r>
            <a:r>
              <a:rPr lang="en-US" altLang="el-GR" sz="1800" b="1">
                <a:solidFill>
                  <a:schemeClr val="bg1"/>
                </a:solidFill>
                <a:latin typeface="Century Gothic" panose="020B0502020202020204" pitchFamily="34" charset="0"/>
              </a:rPr>
              <a:t>:</a:t>
            </a:r>
            <a:r>
              <a:rPr lang="el-GR" altLang="el-GR" sz="1800" b="1">
                <a:solidFill>
                  <a:schemeClr val="bg1"/>
                </a:solidFill>
                <a:latin typeface="Century Gothic" panose="020B0502020202020204" pitchFamily="34" charset="0"/>
              </a:rPr>
              <a:t> Σήμα Πιστοποίησης “</a:t>
            </a:r>
            <a:r>
              <a:rPr lang="en-US" altLang="el-GR" sz="1800" b="1">
                <a:solidFill>
                  <a:schemeClr val="bg1"/>
                </a:solidFill>
                <a:latin typeface="Century Gothic" panose="020B0502020202020204" pitchFamily="34" charset="0"/>
              </a:rPr>
              <a:t>Health First” </a:t>
            </a:r>
            <a:endParaRPr lang="el-GR" altLang="el-GR" sz="1400" b="1">
              <a:solidFill>
                <a:schemeClr val="bg1"/>
              </a:solidFill>
            </a:endParaRPr>
          </a:p>
        </p:txBody>
      </p:sp>
      <p:sp>
        <p:nvSpPr>
          <p:cNvPr id="6" name="Θέση περιεχομένου 6">
            <a:extLst>
              <a:ext uri="{FF2B5EF4-FFF2-40B4-BE49-F238E27FC236}">
                <a16:creationId xmlns:a16="http://schemas.microsoft.com/office/drawing/2014/main" id="{BD406861-60A7-414D-852D-62C9C050DE20}"/>
              </a:ext>
            </a:extLst>
          </p:cNvPr>
          <p:cNvSpPr txBox="1">
            <a:spLocks/>
          </p:cNvSpPr>
          <p:nvPr/>
        </p:nvSpPr>
        <p:spPr bwMode="auto">
          <a:xfrm>
            <a:off x="4019550" y="674688"/>
            <a:ext cx="6551613"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l-GR" altLang="el-GR" sz="1800" b="1" dirty="0">
                <a:solidFill>
                  <a:srgbClr val="44474E"/>
                </a:solidFill>
                <a:latin typeface="Century Gothic" panose="020B0502020202020204" pitchFamily="34" charset="0"/>
              </a:rPr>
              <a:t>Διαδικασία συμπλήρωσης στοιχείων σε πλατφόρμες ΞΕΕ- Υπουργείου Τουρισμού</a:t>
            </a:r>
            <a:endParaRPr lang="el-GR" altLang="el-GR" sz="1400" b="1" dirty="0">
              <a:solidFill>
                <a:srgbClr val="44474E"/>
              </a:solidFill>
              <a:latin typeface="Century Gothic" panose="020B0502020202020204" pitchFamily="34" charset="0"/>
            </a:endParaRPr>
          </a:p>
        </p:txBody>
      </p:sp>
      <p:pic>
        <p:nvPicPr>
          <p:cNvPr id="16" name="Εικόνα 1">
            <a:extLst>
              <a:ext uri="{FF2B5EF4-FFF2-40B4-BE49-F238E27FC236}">
                <a16:creationId xmlns:a16="http://schemas.microsoft.com/office/drawing/2014/main" id="{18DC908D-2E08-4FD2-9ACC-106D17710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8825" y="858838"/>
            <a:ext cx="110807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Θέση περιεχομένου 5">
            <a:extLst>
              <a:ext uri="{FF2B5EF4-FFF2-40B4-BE49-F238E27FC236}">
                <a16:creationId xmlns:a16="http://schemas.microsoft.com/office/drawing/2014/main" id="{C40B5287-0E53-4C02-B5B9-54AD0EC3E620}"/>
              </a:ext>
            </a:extLst>
          </p:cNvPr>
          <p:cNvSpPr>
            <a:spLocks noGrp="1"/>
          </p:cNvSpPr>
          <p:nvPr>
            <p:ph idx="1"/>
          </p:nvPr>
        </p:nvSpPr>
        <p:spPr>
          <a:xfrm>
            <a:off x="838200" y="1727200"/>
            <a:ext cx="10515600" cy="2044700"/>
          </a:xfrm>
        </p:spPr>
        <p:txBody>
          <a:bodyPr/>
          <a:lstStyle/>
          <a:p>
            <a:pPr algn="jus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Στο ίδιο παράθυρο στο αμέσως επόμενο επίπεδο επιλέγετε </a:t>
            </a:r>
          </a:p>
          <a:p>
            <a:pPr marL="0" indent="0" algn="just">
              <a:buFont typeface="Arial" panose="020B0604020202020204" pitchFamily="34" charset="0"/>
              <a:buNone/>
              <a:defRPr/>
            </a:pPr>
            <a:r>
              <a:rPr lang="el-GR" sz="2000" dirty="0">
                <a:solidFill>
                  <a:srgbClr val="44474E"/>
                </a:solidFill>
                <a:latin typeface="Century Gothic" panose="020B0502020202020204" pitchFamily="34" charset="0"/>
              </a:rPr>
              <a:t> </a:t>
            </a:r>
            <a:r>
              <a:rPr lang="el-GR" sz="2000" i="1" u="sng" dirty="0">
                <a:solidFill>
                  <a:srgbClr val="44474E"/>
                </a:solidFill>
                <a:latin typeface="Century Gothic" panose="020B0502020202020204" pitchFamily="34" charset="0"/>
              </a:rPr>
              <a:t>Σχέδιο Δράσης</a:t>
            </a:r>
            <a:r>
              <a:rPr lang="el-GR" sz="2000" i="1" dirty="0">
                <a:solidFill>
                  <a:srgbClr val="44474E"/>
                </a:solidFill>
                <a:latin typeface="Century Gothic" panose="020B0502020202020204" pitchFamily="34" charset="0"/>
              </a:rPr>
              <a:t>         και συμπληρώνετε αντίστοιχα στα κενά πεδία  ονοματεπώνυμο /θέση, τηλέφωνο και </a:t>
            </a:r>
            <a:r>
              <a:rPr lang="en-US" sz="2000" i="1" dirty="0">
                <a:solidFill>
                  <a:srgbClr val="44474E"/>
                </a:solidFill>
                <a:latin typeface="Century Gothic" panose="020B0502020202020204" pitchFamily="34" charset="0"/>
              </a:rPr>
              <a:t> e mail</a:t>
            </a:r>
            <a:r>
              <a:rPr lang="el-GR" sz="2000" i="1" dirty="0">
                <a:solidFill>
                  <a:srgbClr val="44474E"/>
                </a:solidFill>
                <a:latin typeface="Century Gothic" panose="020B0502020202020204" pitchFamily="34" charset="0"/>
              </a:rPr>
              <a:t>   συντονιστή για την επίβλεψη της εφαρμογής του  Σχεδίου Δράσης καθώς  και το ονοματεπώνυμο των υπευθύνων για την  τήρηση των πρωτοκόλλων για κάθε επιμέρους τμήμα του καταλύματος (</a:t>
            </a:r>
            <a:r>
              <a:rPr lang="el-GR" sz="2000" i="1" dirty="0" err="1">
                <a:solidFill>
                  <a:srgbClr val="44474E"/>
                </a:solidFill>
                <a:latin typeface="Century Gothic" panose="020B0502020202020204" pitchFamily="34" charset="0"/>
              </a:rPr>
              <a:t>πχ.F&amp;B</a:t>
            </a:r>
            <a:r>
              <a:rPr lang="el-GR" sz="2000" i="1" dirty="0">
                <a:solidFill>
                  <a:srgbClr val="44474E"/>
                </a:solidFill>
                <a:latin typeface="Century Gothic" panose="020B0502020202020204" pitchFamily="34" charset="0"/>
              </a:rPr>
              <a:t>, </a:t>
            </a:r>
            <a:r>
              <a:rPr lang="el-GR" sz="2000" i="1" dirty="0" err="1">
                <a:solidFill>
                  <a:srgbClr val="44474E"/>
                </a:solidFill>
                <a:latin typeface="Century Gothic" panose="020B0502020202020204" pitchFamily="34" charset="0"/>
              </a:rPr>
              <a:t>Housekeeping</a:t>
            </a:r>
            <a:r>
              <a:rPr lang="el-GR" sz="2000" i="1" dirty="0">
                <a:solidFill>
                  <a:srgbClr val="44474E"/>
                </a:solidFill>
                <a:latin typeface="Century Gothic" panose="020B0502020202020204" pitchFamily="34" charset="0"/>
              </a:rPr>
              <a:t>, </a:t>
            </a:r>
            <a:r>
              <a:rPr lang="el-GR" sz="2000" i="1" dirty="0" err="1">
                <a:solidFill>
                  <a:srgbClr val="44474E"/>
                </a:solidFill>
                <a:latin typeface="Century Gothic" panose="020B0502020202020204" pitchFamily="34" charset="0"/>
              </a:rPr>
              <a:t>Front</a:t>
            </a:r>
            <a:r>
              <a:rPr lang="el-GR" sz="2000" i="1" dirty="0">
                <a:solidFill>
                  <a:srgbClr val="44474E"/>
                </a:solidFill>
                <a:latin typeface="Century Gothic" panose="020B0502020202020204" pitchFamily="34" charset="0"/>
              </a:rPr>
              <a:t> Office  κ.λπ.) +</a:t>
            </a:r>
            <a:r>
              <a:rPr lang="el-GR" sz="2000" i="1" u="sng" dirty="0">
                <a:solidFill>
                  <a:srgbClr val="44474E"/>
                </a:solidFill>
                <a:latin typeface="Century Gothic" panose="020B0502020202020204" pitchFamily="34" charset="0"/>
              </a:rPr>
              <a:t>Αποθήκευση </a:t>
            </a:r>
          </a:p>
        </p:txBody>
      </p:sp>
      <p:sp>
        <p:nvSpPr>
          <p:cNvPr id="27" name="Διάγραμμα ροής: Λογικό &quot;Ή&quot; 26">
            <a:extLst>
              <a:ext uri="{FF2B5EF4-FFF2-40B4-BE49-F238E27FC236}">
                <a16:creationId xmlns:a16="http://schemas.microsoft.com/office/drawing/2014/main" id="{02650527-108D-4864-AAFA-6CD8AE870C5E}"/>
              </a:ext>
            </a:extLst>
          </p:cNvPr>
          <p:cNvSpPr/>
          <p:nvPr/>
        </p:nvSpPr>
        <p:spPr>
          <a:xfrm>
            <a:off x="3000375" y="2141538"/>
            <a:ext cx="373063" cy="358775"/>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47112" name="Θέση περιεχομένου 5">
            <a:extLst>
              <a:ext uri="{FF2B5EF4-FFF2-40B4-BE49-F238E27FC236}">
                <a16:creationId xmlns:a16="http://schemas.microsoft.com/office/drawing/2014/main" id="{F2CB25A5-2FF1-47D7-B2C8-0A7159B0C5CE}"/>
              </a:ext>
            </a:extLst>
          </p:cNvPr>
          <p:cNvSpPr txBox="1">
            <a:spLocks/>
          </p:cNvSpPr>
          <p:nvPr/>
        </p:nvSpPr>
        <p:spPr bwMode="auto">
          <a:xfrm>
            <a:off x="5859463" y="3771900"/>
            <a:ext cx="5949950"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Clr>
                <a:srgbClr val="00B0F0"/>
              </a:buClr>
              <a:buFont typeface="Wingdings" panose="05000000000000000000" pitchFamily="2" charset="2"/>
              <a:buChar char="§"/>
            </a:pPr>
            <a:r>
              <a:rPr lang="el-GR" altLang="el-GR" sz="2000" dirty="0">
                <a:solidFill>
                  <a:srgbClr val="44474E"/>
                </a:solidFill>
                <a:latin typeface="Century Gothic" panose="020B0502020202020204" pitchFamily="34" charset="0"/>
              </a:rPr>
              <a:t>Η θέση του συντονιστή μπορεί να καλύπτεται από τον ιδιοκτήτη της επιχείρησης, από υπάρχουσα θέση Γενικού Διευθυντή/Διευθυντή Ποιότητας κ.λπ. ή από νέα θέση στο οργανόγραμμα. Επίσης, μπορεί να ορισθεί σε επίπεδο Ομάδας Διαχείρισης. Ο συντονιστής για την επίβλεψη του σχεδίου δράσης και ο υπεύθυνος εφαρμογής του σχεδίου διαχείρισης ύποπτου κρούσματος δύναται να ταυτίζονται.</a:t>
            </a:r>
          </a:p>
        </p:txBody>
      </p:sp>
      <p:pic>
        <p:nvPicPr>
          <p:cNvPr id="47113" name="Εικόνα 2">
            <a:extLst>
              <a:ext uri="{FF2B5EF4-FFF2-40B4-BE49-F238E27FC236}">
                <a16:creationId xmlns:a16="http://schemas.microsoft.com/office/drawing/2014/main" id="{9F1E7B3B-6E8C-49AA-B656-EA0CA6F0BE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643313"/>
            <a:ext cx="4829175"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Ευθύγραμμο βέλος σύνδεσης 29">
            <a:extLst>
              <a:ext uri="{FF2B5EF4-FFF2-40B4-BE49-F238E27FC236}">
                <a16:creationId xmlns:a16="http://schemas.microsoft.com/office/drawing/2014/main" id="{E3ACF7FF-D7B1-4344-91CB-EDC9340F1C22}"/>
              </a:ext>
            </a:extLst>
          </p:cNvPr>
          <p:cNvCxnSpPr>
            <a:cxnSpLocks/>
          </p:cNvCxnSpPr>
          <p:nvPr/>
        </p:nvCxnSpPr>
        <p:spPr>
          <a:xfrm flipH="1">
            <a:off x="1443038" y="2749550"/>
            <a:ext cx="901700" cy="2492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Ευθύγραμμο βέλος σύνδεσης 31">
            <a:extLst>
              <a:ext uri="{FF2B5EF4-FFF2-40B4-BE49-F238E27FC236}">
                <a16:creationId xmlns:a16="http://schemas.microsoft.com/office/drawing/2014/main" id="{32BF998C-F4F2-46EC-9227-D5664F2B782C}"/>
              </a:ext>
            </a:extLst>
          </p:cNvPr>
          <p:cNvCxnSpPr>
            <a:cxnSpLocks/>
          </p:cNvCxnSpPr>
          <p:nvPr/>
        </p:nvCxnSpPr>
        <p:spPr>
          <a:xfrm flipH="1">
            <a:off x="2327275" y="2398713"/>
            <a:ext cx="6961188" cy="27146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Ευθύγραμμο βέλος σύνδεσης 34">
            <a:extLst>
              <a:ext uri="{FF2B5EF4-FFF2-40B4-BE49-F238E27FC236}">
                <a16:creationId xmlns:a16="http://schemas.microsoft.com/office/drawing/2014/main" id="{78273965-C438-487E-8DD9-F0D810F6E3B5}"/>
              </a:ext>
            </a:extLst>
          </p:cNvPr>
          <p:cNvCxnSpPr>
            <a:cxnSpLocks/>
          </p:cNvCxnSpPr>
          <p:nvPr/>
        </p:nvCxnSpPr>
        <p:spPr>
          <a:xfrm flipH="1">
            <a:off x="1792288" y="2630488"/>
            <a:ext cx="2227262" cy="2740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Ευθύγραμμο βέλος σύνδεσης 37">
            <a:extLst>
              <a:ext uri="{FF2B5EF4-FFF2-40B4-BE49-F238E27FC236}">
                <a16:creationId xmlns:a16="http://schemas.microsoft.com/office/drawing/2014/main" id="{65ABF7F8-8595-478F-9312-2FBD7C0D471E}"/>
              </a:ext>
            </a:extLst>
          </p:cNvPr>
          <p:cNvCxnSpPr>
            <a:cxnSpLocks/>
          </p:cNvCxnSpPr>
          <p:nvPr/>
        </p:nvCxnSpPr>
        <p:spPr>
          <a:xfrm flipH="1">
            <a:off x="2532063" y="3009900"/>
            <a:ext cx="2844800" cy="2997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Θέση περιεχομένου 5">
            <a:extLst>
              <a:ext uri="{FF2B5EF4-FFF2-40B4-BE49-F238E27FC236}">
                <a16:creationId xmlns:a16="http://schemas.microsoft.com/office/drawing/2014/main" id="{E6309EF4-FA7F-4563-A92D-9E0CB5EC37F6}"/>
              </a:ext>
            </a:extLst>
          </p:cNvPr>
          <p:cNvSpPr>
            <a:spLocks noGrp="1" noChangeArrowheads="1"/>
          </p:cNvSpPr>
          <p:nvPr>
            <p:ph idx="1"/>
          </p:nvPr>
        </p:nvSpPr>
        <p:spPr>
          <a:xfrm>
            <a:off x="838200" y="2366963"/>
            <a:ext cx="10515600" cy="2974975"/>
          </a:xfrm>
        </p:spPr>
        <p:txBody>
          <a:bodyPr/>
          <a:lstStyle/>
          <a:p>
            <a:pPr marL="0" indent="0" algn="just">
              <a:lnSpc>
                <a:spcPct val="100000"/>
              </a:lnSpc>
              <a:buFont typeface="Arial" panose="020B0604020202020204" pitchFamily="34" charset="0"/>
              <a:buNone/>
            </a:pPr>
            <a:r>
              <a:rPr lang="el-GR" altLang="el-GR" sz="2000" b="1" u="sng">
                <a:solidFill>
                  <a:srgbClr val="44474E"/>
                </a:solidFill>
                <a:latin typeface="Century Gothic" panose="020B0502020202020204" pitchFamily="34" charset="0"/>
              </a:rPr>
              <a:t>Για τα καταλύματα άνω των 50 δωματίων</a:t>
            </a:r>
            <a:r>
              <a:rPr lang="el-GR" altLang="el-GR" sz="2000">
                <a:solidFill>
                  <a:srgbClr val="44474E"/>
                </a:solidFill>
                <a:latin typeface="Century Gothic" panose="020B0502020202020204" pitchFamily="34" charset="0"/>
              </a:rPr>
              <a:t>: Η διεύθυνση του καταλύματος  ή ο συντονιστής ορίζει υπευθύνους για την τήρηση των πρωτοκόλλων για  κάθε επιμέρους τμήμα του καταλύματος (πχ. F&amp;B, Housekeeping). Συνεργασία με πάροχο δευτεροβάθμιας φροντίδας υγείας ή ιατρό ανάλογης ειδικότητας ή εμπειρίας όπου αυτό είναι εφικτό (αναλυτικά στοιχεία), ο οποίος ενεργεί βάσει των οδηγιών του ΕΟΔΥ για τον έλεγχο του COVID-19 και ειδικότερα είναι εκπαιδευμένος στη λήψη ρινοφαρυγγικού δείγματος για μοριακό έλεγχο από ύποπτο κρούσμα. Παράλληλα, στο πλαίσιο της τηλεϊατρικής έχει τη δυνατότητα παρακολούθησης ύποπτου κρούσματος και στενών επαφών του.</a:t>
            </a:r>
          </a:p>
        </p:txBody>
      </p:sp>
      <p:sp>
        <p:nvSpPr>
          <p:cNvPr id="5" name="Θέση περιεχομένου 6">
            <a:extLst>
              <a:ext uri="{FF2B5EF4-FFF2-40B4-BE49-F238E27FC236}">
                <a16:creationId xmlns:a16="http://schemas.microsoft.com/office/drawing/2014/main" id="{5C7D4DB0-7C77-44B8-86CA-F0BADBBC66A0}"/>
              </a:ext>
            </a:extLst>
          </p:cNvPr>
          <p:cNvSpPr txBox="1">
            <a:spLocks/>
          </p:cNvSpPr>
          <p:nvPr/>
        </p:nvSpPr>
        <p:spPr bwMode="auto">
          <a:xfrm>
            <a:off x="490538" y="674688"/>
            <a:ext cx="3351212"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Γενικές Οδηγίες</a:t>
            </a:r>
            <a:r>
              <a:rPr lang="en-US" altLang="el-GR" sz="1800" b="1">
                <a:solidFill>
                  <a:schemeClr val="bg1"/>
                </a:solidFill>
                <a:latin typeface="Century Gothic" panose="020B0502020202020204" pitchFamily="34" charset="0"/>
              </a:rPr>
              <a:t>:</a:t>
            </a:r>
            <a:r>
              <a:rPr lang="el-GR" altLang="el-GR" sz="1800" b="1">
                <a:solidFill>
                  <a:schemeClr val="bg1"/>
                </a:solidFill>
                <a:latin typeface="Century Gothic" panose="020B0502020202020204" pitchFamily="34" charset="0"/>
              </a:rPr>
              <a:t> Σήμα Πιστοποίησης “</a:t>
            </a:r>
            <a:r>
              <a:rPr lang="en-US" altLang="el-GR" sz="1800" b="1">
                <a:solidFill>
                  <a:schemeClr val="bg1"/>
                </a:solidFill>
                <a:latin typeface="Century Gothic" panose="020B0502020202020204" pitchFamily="34" charset="0"/>
              </a:rPr>
              <a:t>Health First” </a:t>
            </a:r>
            <a:endParaRPr lang="el-GR" altLang="el-GR" sz="1400" b="1">
              <a:solidFill>
                <a:schemeClr val="bg1"/>
              </a:solidFill>
            </a:endParaRPr>
          </a:p>
        </p:txBody>
      </p:sp>
      <p:sp>
        <p:nvSpPr>
          <p:cNvPr id="6" name="Θέση περιεχομένου 6">
            <a:extLst>
              <a:ext uri="{FF2B5EF4-FFF2-40B4-BE49-F238E27FC236}">
                <a16:creationId xmlns:a16="http://schemas.microsoft.com/office/drawing/2014/main" id="{0CC16D17-1798-4D1D-A488-A7787DD94CA1}"/>
              </a:ext>
            </a:extLst>
          </p:cNvPr>
          <p:cNvSpPr txBox="1">
            <a:spLocks/>
          </p:cNvSpPr>
          <p:nvPr/>
        </p:nvSpPr>
        <p:spPr bwMode="auto">
          <a:xfrm>
            <a:off x="4019550" y="674688"/>
            <a:ext cx="6551613"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l-GR" altLang="el-GR" sz="1800" b="1">
                <a:solidFill>
                  <a:srgbClr val="44474E"/>
                </a:solidFill>
                <a:latin typeface="Century Gothic" panose="020B0502020202020204" pitchFamily="34" charset="0"/>
              </a:rPr>
              <a:t>Διαδικασία συμπλήρωσης στοιχείων σε πλατφόρμες ΞΕΕ- Υπουργείου Τουρισμού</a:t>
            </a:r>
            <a:endParaRPr lang="el-GR" altLang="el-GR" sz="1400" b="1">
              <a:solidFill>
                <a:srgbClr val="44474E"/>
              </a:solidFill>
              <a:latin typeface="Century Gothic" panose="020B0502020202020204" pitchFamily="34" charset="0"/>
            </a:endParaRPr>
          </a:p>
        </p:txBody>
      </p:sp>
      <p:pic>
        <p:nvPicPr>
          <p:cNvPr id="7" name="Εικόνα 1">
            <a:extLst>
              <a:ext uri="{FF2B5EF4-FFF2-40B4-BE49-F238E27FC236}">
                <a16:creationId xmlns:a16="http://schemas.microsoft.com/office/drawing/2014/main" id="{942A63B7-A16C-44F4-8738-EF47D87DD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8825" y="858838"/>
            <a:ext cx="110807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Box 5">
            <a:extLst>
              <a:ext uri="{FF2B5EF4-FFF2-40B4-BE49-F238E27FC236}">
                <a16:creationId xmlns:a16="http://schemas.microsoft.com/office/drawing/2014/main" id="{E76BD568-FB0A-4CDB-ACE7-A891EDBA5745}"/>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28</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Θέση περιεχομένου 6">
            <a:extLst>
              <a:ext uri="{FF2B5EF4-FFF2-40B4-BE49-F238E27FC236}">
                <a16:creationId xmlns:a16="http://schemas.microsoft.com/office/drawing/2014/main" id="{177542B6-8CE3-4613-8AFE-BF658C759348}"/>
              </a:ext>
            </a:extLst>
          </p:cNvPr>
          <p:cNvSpPr txBox="1">
            <a:spLocks/>
          </p:cNvSpPr>
          <p:nvPr/>
        </p:nvSpPr>
        <p:spPr bwMode="auto">
          <a:xfrm>
            <a:off x="501650" y="704850"/>
            <a:ext cx="3351213"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Γενικές Οδηγίες Ενημέρωσης Εργαζομένων για COVID-19</a:t>
            </a:r>
          </a:p>
          <a:p>
            <a:pPr algn="just" eaLnBrk="1" hangingPunct="1">
              <a:lnSpc>
                <a:spcPct val="100000"/>
              </a:lnSpc>
              <a:buFont typeface="Arial" panose="020B0604020202020204" pitchFamily="34" charset="0"/>
              <a:buNone/>
            </a:pPr>
            <a:endParaRPr lang="el-GR" altLang="el-GR" sz="1200" b="1">
              <a:solidFill>
                <a:schemeClr val="bg1"/>
              </a:solidFill>
            </a:endParaRPr>
          </a:p>
        </p:txBody>
      </p:sp>
      <p:pic>
        <p:nvPicPr>
          <p:cNvPr id="5" name="Εικόνα 4">
            <a:extLst>
              <a:ext uri="{FF2B5EF4-FFF2-40B4-BE49-F238E27FC236}">
                <a16:creationId xmlns:a16="http://schemas.microsoft.com/office/drawing/2014/main" id="{910F1B98-078C-423A-BAD2-170E603A6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 y="4092575"/>
            <a:ext cx="33512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Εικόνα 1">
            <a:extLst>
              <a:ext uri="{FF2B5EF4-FFF2-40B4-BE49-F238E27FC236}">
                <a16:creationId xmlns:a16="http://schemas.microsoft.com/office/drawing/2014/main" id="{9A696DFC-721F-4553-8FEA-C51010454D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650" y="2065338"/>
            <a:ext cx="335121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Θέση περιεχομένου 6">
            <a:extLst>
              <a:ext uri="{FF2B5EF4-FFF2-40B4-BE49-F238E27FC236}">
                <a16:creationId xmlns:a16="http://schemas.microsoft.com/office/drawing/2014/main" id="{F30EE322-4FF1-4603-BDDB-4537715BEB02}"/>
              </a:ext>
            </a:extLst>
          </p:cNvPr>
          <p:cNvSpPr txBox="1">
            <a:spLocks noChangeArrowheads="1"/>
          </p:cNvSpPr>
          <p:nvPr/>
        </p:nvSpPr>
        <p:spPr bwMode="auto">
          <a:xfrm>
            <a:off x="3978274" y="1317626"/>
            <a:ext cx="8213725" cy="5343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l-GR" altLang="el-GR" sz="2000" b="1" dirty="0">
                <a:solidFill>
                  <a:srgbClr val="44474E"/>
                </a:solidFill>
                <a:latin typeface="Century Gothic" panose="020B0502020202020204" pitchFamily="34" charset="0"/>
              </a:rPr>
              <a:t>Χρήσιμοι σύνδεσμοι:</a:t>
            </a:r>
          </a:p>
          <a:p>
            <a:pPr eaLnBrk="1" hangingPunct="1">
              <a:buNone/>
            </a:pPr>
            <a:r>
              <a:rPr lang="el-GR" altLang="el-GR" sz="2000" dirty="0">
                <a:latin typeface="Century Gothic" panose="020B0502020202020204" pitchFamily="34" charset="0"/>
              </a:rPr>
              <a:t>O  κρατικός  </a:t>
            </a:r>
            <a:r>
              <a:rPr lang="el-GR" altLang="el-GR" sz="2000" dirty="0" err="1">
                <a:latin typeface="Century Gothic" panose="020B0502020202020204" pitchFamily="34" charset="0"/>
              </a:rPr>
              <a:t>ιστότοπος</a:t>
            </a:r>
            <a:r>
              <a:rPr lang="el-GR" altLang="el-GR" sz="2000" dirty="0">
                <a:latin typeface="Century Gothic" panose="020B0502020202020204" pitchFamily="34" charset="0"/>
              </a:rPr>
              <a:t>  </a:t>
            </a:r>
            <a:r>
              <a:rPr lang="el-GR" altLang="el-GR" sz="2000" dirty="0">
                <a:latin typeface="Century Gothic" panose="020B0502020202020204" pitchFamily="34" charset="0"/>
                <a:hlinkClick r:id="rId5"/>
              </a:rPr>
              <a:t>www.covid.19.gov.gr</a:t>
            </a:r>
            <a:r>
              <a:rPr lang="el-GR" altLang="el-GR" sz="2000" dirty="0">
                <a:latin typeface="Century Gothic" panose="020B0502020202020204" pitchFamily="34" charset="0"/>
              </a:rPr>
              <a:t>,  όπου είναι αναρτημένος ο Χάρτης Υγειονομικής Ασφάλειας και προστασίας από τη λοίμωξη COVID-19, με πληροφορίες για τα μέτρα που ισχύουν σε κάθε περιφερειακή ενότητα της χώρας, καθώς και όλη η σχετική ενημέρωση για  Έλληνες  και για αλλοδαπούς   </a:t>
            </a:r>
          </a:p>
          <a:p>
            <a:pPr eaLnBrk="1" hangingPunct="1">
              <a:buNone/>
            </a:pPr>
            <a:r>
              <a:rPr lang="el-GR" altLang="el-GR" sz="2000" dirty="0">
                <a:latin typeface="Century Gothic" panose="020B0502020202020204" pitchFamily="34" charset="0"/>
              </a:rPr>
              <a:t>O </a:t>
            </a:r>
            <a:r>
              <a:rPr lang="el-GR" altLang="el-GR" sz="2000" dirty="0" err="1">
                <a:latin typeface="Century Gothic" panose="020B0502020202020204" pitchFamily="34" charset="0"/>
              </a:rPr>
              <a:t>ιστότοπος</a:t>
            </a:r>
            <a:r>
              <a:rPr lang="el-GR" altLang="el-GR" sz="2000" dirty="0">
                <a:latin typeface="Century Gothic" panose="020B0502020202020204" pitchFamily="34" charset="0"/>
              </a:rPr>
              <a:t> του ΕΟΔΔΥ </a:t>
            </a:r>
            <a:r>
              <a:rPr lang="el-GR" altLang="el-GR" sz="2000" dirty="0">
                <a:latin typeface="Century Gothic" panose="020B0502020202020204" pitchFamily="34" charset="0"/>
                <a:hlinkClick r:id="rId6"/>
              </a:rPr>
              <a:t>www.eoddy.gov.gr</a:t>
            </a:r>
            <a:r>
              <a:rPr lang="el-GR" altLang="el-GR" sz="2000" dirty="0">
                <a:latin typeface="Century Gothic" panose="020B0502020202020204" pitchFamily="34" charset="0"/>
              </a:rPr>
              <a:t> </a:t>
            </a:r>
          </a:p>
          <a:p>
            <a:pPr eaLnBrk="1" hangingPunct="1">
              <a:buNone/>
            </a:pPr>
            <a:r>
              <a:rPr lang="el-GR" altLang="el-GR" sz="2000" dirty="0">
                <a:latin typeface="Century Gothic" panose="020B0502020202020204" pitchFamily="34" charset="0"/>
              </a:rPr>
              <a:t>Ο </a:t>
            </a:r>
            <a:r>
              <a:rPr lang="el-GR" altLang="el-GR" sz="2000" dirty="0" err="1">
                <a:latin typeface="Century Gothic" panose="020B0502020202020204" pitchFamily="34" charset="0"/>
              </a:rPr>
              <a:t>ιστότοπος</a:t>
            </a:r>
            <a:r>
              <a:rPr lang="el-GR" altLang="el-GR" sz="2000" dirty="0">
                <a:latin typeface="Century Gothic" panose="020B0502020202020204" pitchFamily="34" charset="0"/>
              </a:rPr>
              <a:t> του Υπουργείου Τουρισμού : </a:t>
            </a:r>
            <a:r>
              <a:rPr lang="el-GR" altLang="el-GR" sz="2000" dirty="0">
                <a:latin typeface="Century Gothic" panose="020B0502020202020204" pitchFamily="34" charset="0"/>
                <a:hlinkClick r:id="rId7"/>
              </a:rPr>
              <a:t>https://mintour.gov.gr/covid-19/</a:t>
            </a:r>
            <a:r>
              <a:rPr lang="el-GR" altLang="el-GR" sz="2000" dirty="0">
                <a:latin typeface="Century Gothic" panose="020B0502020202020204" pitchFamily="34" charset="0"/>
              </a:rPr>
              <a:t> </a:t>
            </a:r>
          </a:p>
          <a:p>
            <a:pPr eaLnBrk="1" hangingPunct="1">
              <a:buNone/>
            </a:pPr>
            <a:r>
              <a:rPr lang="el-GR" altLang="el-GR" sz="2000" dirty="0">
                <a:latin typeface="Century Gothic" panose="020B0502020202020204" pitchFamily="34" charset="0"/>
              </a:rPr>
              <a:t> </a:t>
            </a:r>
            <a:r>
              <a:rPr lang="el-GR" altLang="el-GR" sz="2000" dirty="0">
                <a:latin typeface="Century Gothic" panose="020B0502020202020204" pitchFamily="34" charset="0"/>
                <a:hlinkClick r:id="rId8"/>
              </a:rPr>
              <a:t>Ξ.Ε.Ε. </a:t>
            </a:r>
            <a:endParaRPr lang="el-GR" altLang="el-GR" sz="2000" dirty="0">
              <a:latin typeface="Century Gothic" panose="020B0502020202020204" pitchFamily="34" charset="0"/>
            </a:endParaRPr>
          </a:p>
          <a:p>
            <a:pPr eaLnBrk="1" hangingPunct="1">
              <a:buFont typeface="Arial" panose="020B0604020202020204" pitchFamily="34" charset="0"/>
              <a:buNone/>
            </a:pPr>
            <a:r>
              <a:rPr lang="el-GR" altLang="el-GR" sz="2000" dirty="0">
                <a:latin typeface="Century Gothic" panose="020B0502020202020204" pitchFamily="34" charset="0"/>
                <a:hlinkClick r:id="rId9"/>
              </a:rPr>
              <a:t>Οδηγίες για τον Περιβαλλοντικό Καθαρισμό και την Απολύμανση</a:t>
            </a:r>
            <a:endParaRPr lang="el-GR" altLang="el-GR" sz="2000" dirty="0">
              <a:latin typeface="Century Gothic" panose="020B0502020202020204" pitchFamily="34" charset="0"/>
            </a:endParaRPr>
          </a:p>
        </p:txBody>
      </p:sp>
      <p:sp>
        <p:nvSpPr>
          <p:cNvPr id="15366" name="TextBox 1">
            <a:extLst>
              <a:ext uri="{FF2B5EF4-FFF2-40B4-BE49-F238E27FC236}">
                <a16:creationId xmlns:a16="http://schemas.microsoft.com/office/drawing/2014/main" id="{343F00FF-77CA-4581-AD23-B0C5F5F4E489}"/>
              </a:ext>
            </a:extLst>
          </p:cNvPr>
          <p:cNvSpPr txBox="1">
            <a:spLocks noChangeArrowheads="1"/>
          </p:cNvSpPr>
          <p:nvPr/>
        </p:nvSpPr>
        <p:spPr bwMode="auto">
          <a:xfrm>
            <a:off x="11345863" y="196850"/>
            <a:ext cx="2365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l-GR" sz="1200" b="1">
                <a:solidFill>
                  <a:schemeClr val="bg1"/>
                </a:solidFill>
                <a:latin typeface="Century Gothic" panose="020B0502020202020204" pitchFamily="34" charset="0"/>
              </a:rPr>
              <a:t>2</a:t>
            </a:r>
            <a:endParaRPr lang="el-GR" altLang="el-GR" sz="1200" b="1">
              <a:solidFill>
                <a:schemeClr val="bg1"/>
              </a:solidFill>
              <a:latin typeface="Century Gothic" panose="020B0502020202020204" pitchFamily="34"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Θέση περιεχομένου 6">
            <a:extLst>
              <a:ext uri="{FF2B5EF4-FFF2-40B4-BE49-F238E27FC236}">
                <a16:creationId xmlns:a16="http://schemas.microsoft.com/office/drawing/2014/main" id="{609229AF-CA6F-4B6E-BD02-C0520DD93626}"/>
              </a:ext>
            </a:extLst>
          </p:cNvPr>
          <p:cNvSpPr txBox="1">
            <a:spLocks/>
          </p:cNvSpPr>
          <p:nvPr/>
        </p:nvSpPr>
        <p:spPr bwMode="auto">
          <a:xfrm>
            <a:off x="490538" y="674688"/>
            <a:ext cx="3351212"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Γενικές Οδηγίες</a:t>
            </a:r>
            <a:r>
              <a:rPr lang="en-US" altLang="el-GR" sz="1800" b="1">
                <a:solidFill>
                  <a:schemeClr val="bg1"/>
                </a:solidFill>
                <a:latin typeface="Century Gothic" panose="020B0502020202020204" pitchFamily="34" charset="0"/>
              </a:rPr>
              <a:t>:</a:t>
            </a:r>
            <a:r>
              <a:rPr lang="el-GR" altLang="el-GR" sz="1800" b="1">
                <a:solidFill>
                  <a:schemeClr val="bg1"/>
                </a:solidFill>
                <a:latin typeface="Century Gothic" panose="020B0502020202020204" pitchFamily="34" charset="0"/>
              </a:rPr>
              <a:t> Σήμα Πιστοποίησης “</a:t>
            </a:r>
            <a:r>
              <a:rPr lang="en-US" altLang="el-GR" sz="1800" b="1">
                <a:solidFill>
                  <a:schemeClr val="bg1"/>
                </a:solidFill>
                <a:latin typeface="Century Gothic" panose="020B0502020202020204" pitchFamily="34" charset="0"/>
              </a:rPr>
              <a:t>Health First” </a:t>
            </a:r>
            <a:endParaRPr lang="el-GR" altLang="el-GR" sz="1400" b="1">
              <a:solidFill>
                <a:schemeClr val="bg1"/>
              </a:solidFill>
            </a:endParaRPr>
          </a:p>
        </p:txBody>
      </p:sp>
      <p:sp>
        <p:nvSpPr>
          <p:cNvPr id="5" name="Θέση περιεχομένου 6">
            <a:extLst>
              <a:ext uri="{FF2B5EF4-FFF2-40B4-BE49-F238E27FC236}">
                <a16:creationId xmlns:a16="http://schemas.microsoft.com/office/drawing/2014/main" id="{A2EFB207-1430-4442-B026-14A567639817}"/>
              </a:ext>
            </a:extLst>
          </p:cNvPr>
          <p:cNvSpPr txBox="1">
            <a:spLocks/>
          </p:cNvSpPr>
          <p:nvPr/>
        </p:nvSpPr>
        <p:spPr bwMode="auto">
          <a:xfrm>
            <a:off x="4019550" y="674688"/>
            <a:ext cx="6551613"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l-GR" altLang="el-GR" sz="1800" b="1" dirty="0">
                <a:solidFill>
                  <a:srgbClr val="44474E"/>
                </a:solidFill>
                <a:latin typeface="Century Gothic" panose="020B0502020202020204" pitchFamily="34" charset="0"/>
              </a:rPr>
              <a:t>Διαδικασία συμπλήρωσης στοιχείων σε πλατφόρμες ΞΕΕ- Υπουργείου Τουρισμού</a:t>
            </a:r>
            <a:endParaRPr lang="el-GR" altLang="el-GR" sz="1400" b="1" dirty="0">
              <a:solidFill>
                <a:srgbClr val="44474E"/>
              </a:solidFill>
              <a:latin typeface="Century Gothic" panose="020B0502020202020204" pitchFamily="34" charset="0"/>
            </a:endParaRPr>
          </a:p>
        </p:txBody>
      </p:sp>
      <p:pic>
        <p:nvPicPr>
          <p:cNvPr id="6" name="Εικόνα 1">
            <a:extLst>
              <a:ext uri="{FF2B5EF4-FFF2-40B4-BE49-F238E27FC236}">
                <a16:creationId xmlns:a16="http://schemas.microsoft.com/office/drawing/2014/main" id="{1A4B62A4-8EF0-4CF1-88E7-D1568711DF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8825" y="858838"/>
            <a:ext cx="110807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Box 5">
            <a:extLst>
              <a:ext uri="{FF2B5EF4-FFF2-40B4-BE49-F238E27FC236}">
                <a16:creationId xmlns:a16="http://schemas.microsoft.com/office/drawing/2014/main" id="{6EEF37C8-EE54-4C4B-9CB6-4E386EC8F99A}"/>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29</a:t>
            </a:r>
          </a:p>
        </p:txBody>
      </p:sp>
      <p:sp>
        <p:nvSpPr>
          <p:cNvPr id="8" name="Θέση περιεχομένου 5">
            <a:extLst>
              <a:ext uri="{FF2B5EF4-FFF2-40B4-BE49-F238E27FC236}">
                <a16:creationId xmlns:a16="http://schemas.microsoft.com/office/drawing/2014/main" id="{7D1569AE-A38E-41DD-A605-45DBF1A9B6F3}"/>
              </a:ext>
            </a:extLst>
          </p:cNvPr>
          <p:cNvSpPr>
            <a:spLocks noGrp="1" noChangeArrowheads="1"/>
          </p:cNvSpPr>
          <p:nvPr>
            <p:ph idx="1"/>
          </p:nvPr>
        </p:nvSpPr>
        <p:spPr>
          <a:xfrm>
            <a:off x="490538" y="1782763"/>
            <a:ext cx="9926637" cy="409575"/>
          </a:xfrm>
        </p:spPr>
        <p:txBody>
          <a:bodyPr/>
          <a:lstStyle/>
          <a:p>
            <a:pPr>
              <a:buClr>
                <a:srgbClr val="00B0F0"/>
              </a:buClr>
              <a:buFont typeface="Wingdings" panose="05000000000000000000" pitchFamily="2" charset="2"/>
              <a:buChar char="§"/>
            </a:pPr>
            <a:r>
              <a:rPr lang="el-GR" altLang="el-GR" sz="2000">
                <a:solidFill>
                  <a:srgbClr val="44474E"/>
                </a:solidFill>
                <a:latin typeface="Century Gothic" panose="020B0502020202020204" pitchFamily="34" charset="0"/>
              </a:rPr>
              <a:t>Στο ίδιο παράθυρο στο αμέσως επόμενο επίπεδο επιλέγετε </a:t>
            </a:r>
            <a:r>
              <a:rPr lang="el-GR" altLang="el-GR" sz="2000" i="1" u="sng">
                <a:solidFill>
                  <a:srgbClr val="44474E"/>
                </a:solidFill>
                <a:latin typeface="Century Gothic" panose="020B0502020202020204" pitchFamily="34" charset="0"/>
              </a:rPr>
              <a:t>Πλάνο Εκπαίδευσης</a:t>
            </a:r>
            <a:endParaRPr lang="el-GR" altLang="el-GR" sz="1800" i="1">
              <a:solidFill>
                <a:srgbClr val="44474E"/>
              </a:solidFill>
              <a:latin typeface="Century Gothic" panose="020B0502020202020204" pitchFamily="34" charset="0"/>
            </a:endParaRPr>
          </a:p>
        </p:txBody>
      </p:sp>
      <p:sp>
        <p:nvSpPr>
          <p:cNvPr id="9" name="Διάγραμμα ροής: Λογικό &quot;Ή&quot; 8">
            <a:extLst>
              <a:ext uri="{FF2B5EF4-FFF2-40B4-BE49-F238E27FC236}">
                <a16:creationId xmlns:a16="http://schemas.microsoft.com/office/drawing/2014/main" id="{03DC419F-2C71-4AC0-8380-1F1E18EDCF7D}"/>
              </a:ext>
            </a:extLst>
          </p:cNvPr>
          <p:cNvSpPr/>
          <p:nvPr/>
        </p:nvSpPr>
        <p:spPr>
          <a:xfrm>
            <a:off x="3333750" y="1281113"/>
            <a:ext cx="373063" cy="315912"/>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15" name="Θέση περιεχομένου 5">
            <a:extLst>
              <a:ext uri="{FF2B5EF4-FFF2-40B4-BE49-F238E27FC236}">
                <a16:creationId xmlns:a16="http://schemas.microsoft.com/office/drawing/2014/main" id="{90913D45-4BBD-4881-B32D-96DB6638631D}"/>
              </a:ext>
            </a:extLst>
          </p:cNvPr>
          <p:cNvSpPr txBox="1">
            <a:spLocks/>
          </p:cNvSpPr>
          <p:nvPr/>
        </p:nvSpPr>
        <p:spPr bwMode="auto">
          <a:xfrm>
            <a:off x="6246813" y="2325688"/>
            <a:ext cx="584200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el-GR" altLang="el-GR" sz="2000" i="1" dirty="0">
                <a:solidFill>
                  <a:srgbClr val="44474E"/>
                </a:solidFill>
                <a:latin typeface="Century Gothic" panose="020B0502020202020204" pitchFamily="34" charset="0"/>
              </a:rPr>
              <a:t>Πατάμε  </a:t>
            </a:r>
            <a:r>
              <a:rPr lang="el-GR" altLang="el-GR" sz="2000" b="1" i="1" dirty="0">
                <a:solidFill>
                  <a:srgbClr val="44474E"/>
                </a:solidFill>
                <a:latin typeface="Century Gothic" panose="020B0502020202020204" pitchFamily="34" charset="0"/>
              </a:rPr>
              <a:t>Ναι</a:t>
            </a:r>
            <a:r>
              <a:rPr lang="el-GR" altLang="el-GR" sz="2000" i="1" dirty="0">
                <a:solidFill>
                  <a:srgbClr val="44474E"/>
                </a:solidFill>
                <a:latin typeface="Century Gothic" panose="020B0502020202020204" pitchFamily="34" charset="0"/>
              </a:rPr>
              <a:t>  στο αντίστοιχο σημείο και στα κενά πεδία που ακολουθούν συμπληρώνουμε το όνομα ενός τουλάχιστον ατόμου (συντονιστή) που εκπαιδεύτηκε για την επιχείρηση ή τα άτομα ανά υπηρεσία –τμήμα (για άνω των 50 δωμάτιων καταλύματα) του καταλύματος το/τα οποίο/α εν συνεχεία εκπαιδεύει/</a:t>
            </a:r>
            <a:r>
              <a:rPr lang="el-GR" altLang="el-GR" sz="2000" i="1" dirty="0" err="1">
                <a:solidFill>
                  <a:srgbClr val="44474E"/>
                </a:solidFill>
                <a:latin typeface="Century Gothic" panose="020B0502020202020204" pitchFamily="34" charset="0"/>
              </a:rPr>
              <a:t>ουν</a:t>
            </a:r>
            <a:r>
              <a:rPr lang="el-GR" altLang="el-GR" sz="2000" i="1" dirty="0">
                <a:solidFill>
                  <a:srgbClr val="44474E"/>
                </a:solidFill>
                <a:latin typeface="Century Gothic" panose="020B0502020202020204" pitchFamily="34" charset="0"/>
              </a:rPr>
              <a:t>  και το υπόλοιπο  προσωπικό, την διάρκεια εκπαίδευσης και τον τρόπο εκπαίδευσης +</a:t>
            </a:r>
            <a:r>
              <a:rPr lang="el-GR" altLang="el-GR" sz="2000" i="1" u="sng" dirty="0">
                <a:solidFill>
                  <a:srgbClr val="44474E"/>
                </a:solidFill>
                <a:latin typeface="Century Gothic" panose="020B0502020202020204" pitchFamily="34" charset="0"/>
              </a:rPr>
              <a:t>Αποθήκευση</a:t>
            </a:r>
            <a:r>
              <a:rPr lang="el-GR" altLang="el-GR" sz="2000" i="1" dirty="0">
                <a:solidFill>
                  <a:srgbClr val="44474E"/>
                </a:solidFill>
                <a:latin typeface="Century Gothic" panose="020B0502020202020204" pitchFamily="34" charset="0"/>
              </a:rPr>
              <a:t> </a:t>
            </a:r>
            <a:br>
              <a:rPr lang="el-GR" altLang="el-GR" sz="2000" i="1" dirty="0">
                <a:solidFill>
                  <a:srgbClr val="44474E"/>
                </a:solidFill>
                <a:latin typeface="Century Gothic" panose="020B0502020202020204" pitchFamily="34" charset="0"/>
              </a:rPr>
            </a:br>
            <a:r>
              <a:rPr lang="el-GR" altLang="el-GR" sz="2000" i="1" u="sng" dirty="0">
                <a:solidFill>
                  <a:srgbClr val="44474E"/>
                </a:solidFill>
                <a:latin typeface="Century Gothic" panose="020B0502020202020204" pitchFamily="34" charset="0"/>
              </a:rPr>
              <a:t>Υπεύθυνη δήλωση </a:t>
            </a:r>
            <a:r>
              <a:rPr lang="el-GR" altLang="el-GR" sz="2000" i="1" dirty="0">
                <a:solidFill>
                  <a:srgbClr val="44474E"/>
                </a:solidFill>
                <a:latin typeface="Century Gothic" panose="020B0502020202020204" pitchFamily="34" charset="0"/>
              </a:rPr>
              <a:t>προσωπικού ότι έλαβε εκπαίδευση για τα επιμέρους πρωτόκολλα σύμφωνα με τα καθήκοντά του και τήρηση σχετικού αρχείου (Εργαλειοθήκη) </a:t>
            </a:r>
            <a:r>
              <a:rPr lang="el-GR" altLang="el-GR" sz="2000" i="1" dirty="0">
                <a:solidFill>
                  <a:srgbClr val="44474E"/>
                </a:solidFill>
                <a:latin typeface="Century Gothic" panose="020B0502020202020204" pitchFamily="34" charset="0"/>
                <a:hlinkClick r:id="rId4"/>
              </a:rPr>
              <a:t> </a:t>
            </a:r>
            <a:endParaRPr lang="el-GR" altLang="el-GR" sz="2000" i="1" dirty="0">
              <a:solidFill>
                <a:srgbClr val="44474E"/>
              </a:solidFill>
              <a:latin typeface="Century Gothic" panose="020B0502020202020204" pitchFamily="34" charset="0"/>
            </a:endParaRPr>
          </a:p>
        </p:txBody>
      </p:sp>
      <p:sp>
        <p:nvSpPr>
          <p:cNvPr id="22" name="Διάγραμμα ροής: Λογικό &quot;Ή&quot; 21">
            <a:extLst>
              <a:ext uri="{FF2B5EF4-FFF2-40B4-BE49-F238E27FC236}">
                <a16:creationId xmlns:a16="http://schemas.microsoft.com/office/drawing/2014/main" id="{049BD12F-DAFC-4907-8848-B0CD6236E421}"/>
              </a:ext>
            </a:extLst>
          </p:cNvPr>
          <p:cNvSpPr/>
          <p:nvPr/>
        </p:nvSpPr>
        <p:spPr>
          <a:xfrm>
            <a:off x="10417175" y="1776413"/>
            <a:ext cx="373063" cy="358775"/>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23" name="Εικόνα 2">
            <a:extLst>
              <a:ext uri="{FF2B5EF4-FFF2-40B4-BE49-F238E27FC236}">
                <a16:creationId xmlns:a16="http://schemas.microsoft.com/office/drawing/2014/main" id="{D3718089-AD1B-4BAF-873F-2EADEBD871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813" y="2344738"/>
            <a:ext cx="57610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Ευθύγραμμο βέλος σύνδεσης 9">
            <a:extLst>
              <a:ext uri="{FF2B5EF4-FFF2-40B4-BE49-F238E27FC236}">
                <a16:creationId xmlns:a16="http://schemas.microsoft.com/office/drawing/2014/main" id="{777E9D43-5069-4927-9CD0-B91BA952E0CB}"/>
              </a:ext>
            </a:extLst>
          </p:cNvPr>
          <p:cNvCxnSpPr>
            <a:cxnSpLocks/>
          </p:cNvCxnSpPr>
          <p:nvPr/>
        </p:nvCxnSpPr>
        <p:spPr>
          <a:xfrm flipH="1">
            <a:off x="690563" y="2505075"/>
            <a:ext cx="6918325" cy="1778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Ευθύγραμμο βέλος σύνδεσης 24">
            <a:extLst>
              <a:ext uri="{FF2B5EF4-FFF2-40B4-BE49-F238E27FC236}">
                <a16:creationId xmlns:a16="http://schemas.microsoft.com/office/drawing/2014/main" id="{A6028A90-A598-41AE-BF43-A59BCE61EE43}"/>
              </a:ext>
            </a:extLst>
          </p:cNvPr>
          <p:cNvCxnSpPr>
            <a:cxnSpLocks/>
          </p:cNvCxnSpPr>
          <p:nvPr/>
        </p:nvCxnSpPr>
        <p:spPr>
          <a:xfrm flipH="1">
            <a:off x="1993900" y="3103563"/>
            <a:ext cx="6918325" cy="1778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a:extLst>
              <a:ext uri="{FF2B5EF4-FFF2-40B4-BE49-F238E27FC236}">
                <a16:creationId xmlns:a16="http://schemas.microsoft.com/office/drawing/2014/main" id="{DB21DB87-0570-49C0-B35F-9F134FC1FAE0}"/>
              </a:ext>
            </a:extLst>
          </p:cNvPr>
          <p:cNvCxnSpPr>
            <a:cxnSpLocks/>
          </p:cNvCxnSpPr>
          <p:nvPr/>
        </p:nvCxnSpPr>
        <p:spPr>
          <a:xfrm flipH="1">
            <a:off x="2582863" y="4748213"/>
            <a:ext cx="8021637" cy="730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Ευθύγραμμο βέλος σύνδεσης 29">
            <a:extLst>
              <a:ext uri="{FF2B5EF4-FFF2-40B4-BE49-F238E27FC236}">
                <a16:creationId xmlns:a16="http://schemas.microsoft.com/office/drawing/2014/main" id="{EC2DCE0A-85FE-4438-89F3-CC79A32A5F4B}"/>
              </a:ext>
            </a:extLst>
          </p:cNvPr>
          <p:cNvCxnSpPr>
            <a:cxnSpLocks/>
          </p:cNvCxnSpPr>
          <p:nvPr/>
        </p:nvCxnSpPr>
        <p:spPr>
          <a:xfrm flipH="1">
            <a:off x="2582863" y="5043488"/>
            <a:ext cx="6584950" cy="750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Ευθύγραμμο βέλος σύνδεσης 32">
            <a:extLst>
              <a:ext uri="{FF2B5EF4-FFF2-40B4-BE49-F238E27FC236}">
                <a16:creationId xmlns:a16="http://schemas.microsoft.com/office/drawing/2014/main" id="{35C4B1E2-0E97-45FC-9F64-41C381DE3675}"/>
              </a:ext>
            </a:extLst>
          </p:cNvPr>
          <p:cNvCxnSpPr>
            <a:cxnSpLocks/>
          </p:cNvCxnSpPr>
          <p:nvPr/>
        </p:nvCxnSpPr>
        <p:spPr>
          <a:xfrm flipH="1">
            <a:off x="5181600" y="5576888"/>
            <a:ext cx="1411288" cy="4079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500" fill="hold"/>
                                        <p:tgtEl>
                                          <p:spTgt spid="30"/>
                                        </p:tgtEl>
                                        <p:attrNameLst>
                                          <p:attrName>ppt_x</p:attrName>
                                        </p:attrNameLst>
                                      </p:cBhvr>
                                      <p:tavLst>
                                        <p:tav tm="0">
                                          <p:val>
                                            <p:strVal val="#ppt_x"/>
                                          </p:val>
                                        </p:tav>
                                        <p:tav tm="100000">
                                          <p:val>
                                            <p:strVal val="#ppt_x"/>
                                          </p:val>
                                        </p:tav>
                                      </p:tavLst>
                                    </p:anim>
                                    <p:anim calcmode="lin" valueType="num">
                                      <p:cBhvr additive="base">
                                        <p:cTn id="24" dur="500" fill="hold"/>
                                        <p:tgtEl>
                                          <p:spTgt spid="3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 calcmode="lin" valueType="num">
                                      <p:cBhvr additive="base">
                                        <p:cTn id="4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build="p"/>
      <p:bldP spid="15" grpId="0"/>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Θέση περιεχομένου 6">
            <a:extLst>
              <a:ext uri="{FF2B5EF4-FFF2-40B4-BE49-F238E27FC236}">
                <a16:creationId xmlns:a16="http://schemas.microsoft.com/office/drawing/2014/main" id="{8B8CF79C-19FA-4445-A459-60A8CFC2B6B5}"/>
              </a:ext>
            </a:extLst>
          </p:cNvPr>
          <p:cNvSpPr txBox="1">
            <a:spLocks/>
          </p:cNvSpPr>
          <p:nvPr/>
        </p:nvSpPr>
        <p:spPr bwMode="auto">
          <a:xfrm>
            <a:off x="490538" y="674688"/>
            <a:ext cx="3351212"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Γενικές Οδηγίες</a:t>
            </a:r>
            <a:r>
              <a:rPr lang="en-US" altLang="el-GR" sz="1800" b="1">
                <a:solidFill>
                  <a:schemeClr val="bg1"/>
                </a:solidFill>
                <a:latin typeface="Century Gothic" panose="020B0502020202020204" pitchFamily="34" charset="0"/>
              </a:rPr>
              <a:t>:</a:t>
            </a:r>
            <a:r>
              <a:rPr lang="el-GR" altLang="el-GR" sz="1800" b="1">
                <a:solidFill>
                  <a:schemeClr val="bg1"/>
                </a:solidFill>
                <a:latin typeface="Century Gothic" panose="020B0502020202020204" pitchFamily="34" charset="0"/>
              </a:rPr>
              <a:t> Σήμα Πιστοποίησης “</a:t>
            </a:r>
            <a:r>
              <a:rPr lang="en-US" altLang="el-GR" sz="1800" b="1">
                <a:solidFill>
                  <a:schemeClr val="bg1"/>
                </a:solidFill>
                <a:latin typeface="Century Gothic" panose="020B0502020202020204" pitchFamily="34" charset="0"/>
              </a:rPr>
              <a:t>Health First” </a:t>
            </a:r>
            <a:endParaRPr lang="el-GR" altLang="el-GR" sz="1400" b="1">
              <a:solidFill>
                <a:schemeClr val="bg1"/>
              </a:solidFill>
            </a:endParaRPr>
          </a:p>
        </p:txBody>
      </p:sp>
      <p:sp>
        <p:nvSpPr>
          <p:cNvPr id="5" name="Θέση περιεχομένου 6">
            <a:extLst>
              <a:ext uri="{FF2B5EF4-FFF2-40B4-BE49-F238E27FC236}">
                <a16:creationId xmlns:a16="http://schemas.microsoft.com/office/drawing/2014/main" id="{31F25EDF-485E-460C-B994-13A00E46F981}"/>
              </a:ext>
            </a:extLst>
          </p:cNvPr>
          <p:cNvSpPr txBox="1">
            <a:spLocks/>
          </p:cNvSpPr>
          <p:nvPr/>
        </p:nvSpPr>
        <p:spPr bwMode="auto">
          <a:xfrm>
            <a:off x="4019550" y="674688"/>
            <a:ext cx="6551613"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l-GR" altLang="el-GR" sz="1800" b="1">
                <a:solidFill>
                  <a:srgbClr val="44474E"/>
                </a:solidFill>
                <a:latin typeface="Century Gothic" panose="020B0502020202020204" pitchFamily="34" charset="0"/>
              </a:rPr>
              <a:t>Διαδικασία συμπλήρωσης στοιχείων σε πλατφόρμες ΞΕΕ- Υπουργείου Τουρισμού</a:t>
            </a:r>
            <a:endParaRPr lang="el-GR" altLang="el-GR" sz="1400" b="1">
              <a:solidFill>
                <a:srgbClr val="44474E"/>
              </a:solidFill>
              <a:latin typeface="Century Gothic" panose="020B0502020202020204" pitchFamily="34" charset="0"/>
            </a:endParaRPr>
          </a:p>
        </p:txBody>
      </p:sp>
      <p:pic>
        <p:nvPicPr>
          <p:cNvPr id="6" name="Εικόνα 1">
            <a:extLst>
              <a:ext uri="{FF2B5EF4-FFF2-40B4-BE49-F238E27FC236}">
                <a16:creationId xmlns:a16="http://schemas.microsoft.com/office/drawing/2014/main" id="{F177CDE8-ABE6-4376-92D5-A3E2BC9C2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8825" y="858838"/>
            <a:ext cx="110807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Box 5">
            <a:extLst>
              <a:ext uri="{FF2B5EF4-FFF2-40B4-BE49-F238E27FC236}">
                <a16:creationId xmlns:a16="http://schemas.microsoft.com/office/drawing/2014/main" id="{8F99DB3D-1D07-4827-BB29-703D5F803CF9}"/>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30</a:t>
            </a:r>
          </a:p>
        </p:txBody>
      </p:sp>
      <p:sp>
        <p:nvSpPr>
          <p:cNvPr id="8" name="Θέση περιεχομένου 5">
            <a:extLst>
              <a:ext uri="{FF2B5EF4-FFF2-40B4-BE49-F238E27FC236}">
                <a16:creationId xmlns:a16="http://schemas.microsoft.com/office/drawing/2014/main" id="{2C2F9CB1-FE1C-436B-B6A1-67DF62D4FC9E}"/>
              </a:ext>
            </a:extLst>
          </p:cNvPr>
          <p:cNvSpPr>
            <a:spLocks noGrp="1" noChangeArrowheads="1"/>
          </p:cNvSpPr>
          <p:nvPr>
            <p:ph idx="1"/>
          </p:nvPr>
        </p:nvSpPr>
        <p:spPr>
          <a:xfrm>
            <a:off x="336550" y="1677988"/>
            <a:ext cx="11855450" cy="868362"/>
          </a:xfrm>
        </p:spPr>
        <p:txBody>
          <a:bodyPr/>
          <a:lstStyle/>
          <a:p>
            <a:pPr marL="0" indent="0">
              <a:buFont typeface="Arial" panose="020B0604020202020204" pitchFamily="34" charset="0"/>
              <a:buNone/>
            </a:pPr>
            <a:r>
              <a:rPr lang="el-GR" altLang="el-GR" sz="2000" i="1">
                <a:solidFill>
                  <a:srgbClr val="44474E"/>
                </a:solidFill>
                <a:latin typeface="Century Gothic" panose="020B0502020202020204" pitchFamily="34" charset="0"/>
              </a:rPr>
              <a:t>Στο ίδιο παράθυρο στο αμέσως επόμενο επίπεδο Δηλώνετε τις </a:t>
            </a:r>
            <a:r>
              <a:rPr lang="el-GR" altLang="el-GR" sz="2000" i="1" u="sng">
                <a:solidFill>
                  <a:srgbClr val="44474E"/>
                </a:solidFill>
                <a:latin typeface="Century Gothic" panose="020B0502020202020204" pitchFamily="34" charset="0"/>
              </a:rPr>
              <a:t>Υπηρεσίες</a:t>
            </a:r>
            <a:r>
              <a:rPr lang="el-GR" altLang="el-GR" sz="2000" i="1">
                <a:solidFill>
                  <a:srgbClr val="44474E"/>
                </a:solidFill>
                <a:latin typeface="Century Gothic" panose="020B0502020202020204" pitchFamily="34" charset="0"/>
              </a:rPr>
              <a:t> που διαθέτει το κατάλυμα        +</a:t>
            </a:r>
            <a:r>
              <a:rPr lang="el-GR" altLang="el-GR" sz="2000" i="1" u="sng">
                <a:solidFill>
                  <a:srgbClr val="44474E"/>
                </a:solidFill>
                <a:latin typeface="Century Gothic" panose="020B0502020202020204" pitchFamily="34" charset="0"/>
              </a:rPr>
              <a:t>Αποθήκευση</a:t>
            </a:r>
          </a:p>
        </p:txBody>
      </p:sp>
      <p:sp>
        <p:nvSpPr>
          <p:cNvPr id="9" name="Διάγραμμα ροής: Λογικό &quot;Ή&quot; 8">
            <a:extLst>
              <a:ext uri="{FF2B5EF4-FFF2-40B4-BE49-F238E27FC236}">
                <a16:creationId xmlns:a16="http://schemas.microsoft.com/office/drawing/2014/main" id="{D868AB06-4FC0-4490-8418-432E4A1966ED}"/>
              </a:ext>
            </a:extLst>
          </p:cNvPr>
          <p:cNvSpPr/>
          <p:nvPr/>
        </p:nvSpPr>
        <p:spPr>
          <a:xfrm>
            <a:off x="1697038" y="1978025"/>
            <a:ext cx="388937" cy="347663"/>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10" name="Εικόνα 3">
            <a:extLst>
              <a:ext uri="{FF2B5EF4-FFF2-40B4-BE49-F238E27FC236}">
                <a16:creationId xmlns:a16="http://schemas.microsoft.com/office/drawing/2014/main" id="{84D464F0-8F8C-40BD-A238-3A2D37B194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 y="2409825"/>
            <a:ext cx="5135563"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Εικόνα 4">
            <a:extLst>
              <a:ext uri="{FF2B5EF4-FFF2-40B4-BE49-F238E27FC236}">
                <a16:creationId xmlns:a16="http://schemas.microsoft.com/office/drawing/2014/main" id="{05F6A63F-65D1-4D76-A42C-6E7BC701B2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9150" y="2325688"/>
            <a:ext cx="421322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Εικόνα 7">
            <a:extLst>
              <a:ext uri="{FF2B5EF4-FFF2-40B4-BE49-F238E27FC236}">
                <a16:creationId xmlns:a16="http://schemas.microsoft.com/office/drawing/2014/main" id="{8EFBDD7B-D9C9-4BA2-8D62-8345E210D4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9150" y="3282950"/>
            <a:ext cx="421322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Εικόνα 8">
            <a:extLst>
              <a:ext uri="{FF2B5EF4-FFF2-40B4-BE49-F238E27FC236}">
                <a16:creationId xmlns:a16="http://schemas.microsoft.com/office/drawing/2014/main" id="{3F401684-7F74-4F1F-AA33-0585176E9E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3438" y="4416425"/>
            <a:ext cx="421322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Εικόνα 9">
            <a:extLst>
              <a:ext uri="{FF2B5EF4-FFF2-40B4-BE49-F238E27FC236}">
                <a16:creationId xmlns:a16="http://schemas.microsoft.com/office/drawing/2014/main" id="{41FF454B-6E04-4446-AC95-A96B002250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6450" y="5548313"/>
            <a:ext cx="4238625"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Ευθύγραμμο βέλος σύνδεσης 14">
            <a:extLst>
              <a:ext uri="{FF2B5EF4-FFF2-40B4-BE49-F238E27FC236}">
                <a16:creationId xmlns:a16="http://schemas.microsoft.com/office/drawing/2014/main" id="{ABCF1BE8-0E37-4A08-81C3-6D2D7838D4DF}"/>
              </a:ext>
            </a:extLst>
          </p:cNvPr>
          <p:cNvCxnSpPr>
            <a:cxnSpLocks/>
          </p:cNvCxnSpPr>
          <p:nvPr/>
        </p:nvCxnSpPr>
        <p:spPr>
          <a:xfrm flipV="1">
            <a:off x="1697038" y="2628900"/>
            <a:ext cx="5970587" cy="1243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a:extLst>
              <a:ext uri="{FF2B5EF4-FFF2-40B4-BE49-F238E27FC236}">
                <a16:creationId xmlns:a16="http://schemas.microsoft.com/office/drawing/2014/main" id="{7C865E37-56F9-4AEB-BE3E-4E7CC2C5BFF4}"/>
              </a:ext>
            </a:extLst>
          </p:cNvPr>
          <p:cNvCxnSpPr>
            <a:cxnSpLocks/>
          </p:cNvCxnSpPr>
          <p:nvPr/>
        </p:nvCxnSpPr>
        <p:spPr>
          <a:xfrm flipV="1">
            <a:off x="1697038" y="3706813"/>
            <a:ext cx="5794375" cy="4889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Ευθύγραμμο βέλος σύνδεσης 22">
            <a:extLst>
              <a:ext uri="{FF2B5EF4-FFF2-40B4-BE49-F238E27FC236}">
                <a16:creationId xmlns:a16="http://schemas.microsoft.com/office/drawing/2014/main" id="{E3AE855C-9D77-4373-877B-2A83F8B618D6}"/>
              </a:ext>
            </a:extLst>
          </p:cNvPr>
          <p:cNvCxnSpPr>
            <a:cxnSpLocks/>
          </p:cNvCxnSpPr>
          <p:nvPr/>
        </p:nvCxnSpPr>
        <p:spPr>
          <a:xfrm>
            <a:off x="2422525" y="4381500"/>
            <a:ext cx="5068888" cy="585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a:extLst>
              <a:ext uri="{FF2B5EF4-FFF2-40B4-BE49-F238E27FC236}">
                <a16:creationId xmlns:a16="http://schemas.microsoft.com/office/drawing/2014/main" id="{BE54206B-7EED-49EF-91E9-720E143A319C}"/>
              </a:ext>
            </a:extLst>
          </p:cNvPr>
          <p:cNvCxnSpPr>
            <a:cxnSpLocks/>
          </p:cNvCxnSpPr>
          <p:nvPr/>
        </p:nvCxnSpPr>
        <p:spPr>
          <a:xfrm>
            <a:off x="1697038" y="4676775"/>
            <a:ext cx="6083300" cy="1568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8">
                                            <p:txEl>
                                              <p:pRg st="0" end="0"/>
                                            </p:txEl>
                                          </p:spTgt>
                                        </p:tgtEl>
                                        <p:attrNameLst>
                                          <p:attrName>style.visibility</p:attrName>
                                        </p:attrNameLst>
                                      </p:cBhvr>
                                      <p:to>
                                        <p:strVal val="visible"/>
                                      </p:to>
                                    </p:set>
                                    <p:anim calcmode="lin" valueType="num">
                                      <p:cBhvr additive="base">
                                        <p:cTn id="5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build="p"/>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Θέση περιεχομένου 6">
            <a:extLst>
              <a:ext uri="{FF2B5EF4-FFF2-40B4-BE49-F238E27FC236}">
                <a16:creationId xmlns:a16="http://schemas.microsoft.com/office/drawing/2014/main" id="{CA6EDC6B-14DD-4850-9195-D4DF5769BF37}"/>
              </a:ext>
            </a:extLst>
          </p:cNvPr>
          <p:cNvSpPr txBox="1">
            <a:spLocks/>
          </p:cNvSpPr>
          <p:nvPr/>
        </p:nvSpPr>
        <p:spPr bwMode="auto">
          <a:xfrm>
            <a:off x="490538" y="674688"/>
            <a:ext cx="3351212"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Γενικές Οδηγίες</a:t>
            </a:r>
            <a:r>
              <a:rPr lang="en-US" altLang="el-GR" sz="1800" b="1">
                <a:solidFill>
                  <a:schemeClr val="bg1"/>
                </a:solidFill>
                <a:latin typeface="Century Gothic" panose="020B0502020202020204" pitchFamily="34" charset="0"/>
              </a:rPr>
              <a:t>:</a:t>
            </a:r>
            <a:r>
              <a:rPr lang="el-GR" altLang="el-GR" sz="1800" b="1">
                <a:solidFill>
                  <a:schemeClr val="bg1"/>
                </a:solidFill>
                <a:latin typeface="Century Gothic" panose="020B0502020202020204" pitchFamily="34" charset="0"/>
              </a:rPr>
              <a:t> Σήμα Πιστοποίησης “</a:t>
            </a:r>
            <a:r>
              <a:rPr lang="en-US" altLang="el-GR" sz="1800" b="1">
                <a:solidFill>
                  <a:schemeClr val="bg1"/>
                </a:solidFill>
                <a:latin typeface="Century Gothic" panose="020B0502020202020204" pitchFamily="34" charset="0"/>
              </a:rPr>
              <a:t>Health First” </a:t>
            </a:r>
            <a:endParaRPr lang="el-GR" altLang="el-GR" sz="1400" b="1">
              <a:solidFill>
                <a:schemeClr val="bg1"/>
              </a:solidFill>
            </a:endParaRPr>
          </a:p>
        </p:txBody>
      </p:sp>
      <p:sp>
        <p:nvSpPr>
          <p:cNvPr id="5" name="Θέση περιεχομένου 6">
            <a:extLst>
              <a:ext uri="{FF2B5EF4-FFF2-40B4-BE49-F238E27FC236}">
                <a16:creationId xmlns:a16="http://schemas.microsoft.com/office/drawing/2014/main" id="{83BC73AA-C9EE-42FC-AA2D-9D8873143732}"/>
              </a:ext>
            </a:extLst>
          </p:cNvPr>
          <p:cNvSpPr txBox="1">
            <a:spLocks/>
          </p:cNvSpPr>
          <p:nvPr/>
        </p:nvSpPr>
        <p:spPr bwMode="auto">
          <a:xfrm>
            <a:off x="4019550" y="674688"/>
            <a:ext cx="6551613"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buFont typeface="Arial" panose="020B0604020202020204" pitchFamily="34" charset="0"/>
              <a:buNone/>
            </a:pPr>
            <a:r>
              <a:rPr lang="el-GR" altLang="el-GR" sz="1800" b="1">
                <a:solidFill>
                  <a:srgbClr val="44474E"/>
                </a:solidFill>
                <a:latin typeface="Century Gothic" panose="020B0502020202020204" pitchFamily="34" charset="0"/>
              </a:rPr>
              <a:t>Διαδικασία συμπλήρωσης στοιχείων σε πλατφόρμες ΞΕΕ- Υπουργείου Τουρισμού</a:t>
            </a:r>
            <a:endParaRPr lang="el-GR" altLang="el-GR" sz="1400" b="1">
              <a:solidFill>
                <a:srgbClr val="44474E"/>
              </a:solidFill>
              <a:latin typeface="Century Gothic" panose="020B0502020202020204" pitchFamily="34" charset="0"/>
            </a:endParaRPr>
          </a:p>
        </p:txBody>
      </p:sp>
      <p:pic>
        <p:nvPicPr>
          <p:cNvPr id="6" name="Εικόνα 1">
            <a:extLst>
              <a:ext uri="{FF2B5EF4-FFF2-40B4-BE49-F238E27FC236}">
                <a16:creationId xmlns:a16="http://schemas.microsoft.com/office/drawing/2014/main" id="{5A049B4F-62C9-4C4E-9361-A5E55E684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18825" y="858838"/>
            <a:ext cx="110807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TextBox 5">
            <a:extLst>
              <a:ext uri="{FF2B5EF4-FFF2-40B4-BE49-F238E27FC236}">
                <a16:creationId xmlns:a16="http://schemas.microsoft.com/office/drawing/2014/main" id="{1DE1C918-BE7B-4FA8-B8AF-1423307DFE8D}"/>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31</a:t>
            </a:r>
          </a:p>
        </p:txBody>
      </p:sp>
      <p:sp>
        <p:nvSpPr>
          <p:cNvPr id="8" name="Θέση περιεχομένου 5">
            <a:extLst>
              <a:ext uri="{FF2B5EF4-FFF2-40B4-BE49-F238E27FC236}">
                <a16:creationId xmlns:a16="http://schemas.microsoft.com/office/drawing/2014/main" id="{B77C62DC-87DD-4268-9F3A-6D4771C6FFD9}"/>
              </a:ext>
            </a:extLst>
          </p:cNvPr>
          <p:cNvSpPr>
            <a:spLocks noGrp="1" noChangeArrowheads="1"/>
          </p:cNvSpPr>
          <p:nvPr>
            <p:ph idx="1"/>
          </p:nvPr>
        </p:nvSpPr>
        <p:spPr>
          <a:xfrm>
            <a:off x="168275" y="1851025"/>
            <a:ext cx="11855450" cy="1625600"/>
          </a:xfrm>
        </p:spPr>
        <p:txBody>
          <a:bodyPr/>
          <a:lstStyle/>
          <a:p>
            <a:pPr marL="0" indent="0" algn="just">
              <a:buFont typeface="Arial" panose="020B0604020202020204" pitchFamily="34" charset="0"/>
              <a:buNone/>
            </a:pPr>
            <a:r>
              <a:rPr lang="el-GR" altLang="el-GR" sz="2000" i="1">
                <a:solidFill>
                  <a:srgbClr val="44474E"/>
                </a:solidFill>
                <a:latin typeface="Century Gothic" panose="020B0502020202020204" pitchFamily="34" charset="0"/>
              </a:rPr>
              <a:t>Στο ίδιο παράθυρο στο τελευταίο επίπεδο σας ζητείται εάν επιθυμείτε να ενημερωθείτε για το Ισχύον Νομοθετικό Πλαίσιο       (δείτε σχετικά αρχεία και διατάξεις στην ΄΄Εργαλειοθήκη΄΄ )</a:t>
            </a:r>
          </a:p>
          <a:p>
            <a:pPr marL="0" indent="0" algn="just">
              <a:buFont typeface="Arial" panose="020B0604020202020204" pitchFamily="34" charset="0"/>
              <a:buNone/>
            </a:pPr>
            <a:r>
              <a:rPr lang="el-GR" altLang="el-GR" sz="2000" i="1">
                <a:solidFill>
                  <a:srgbClr val="44474E"/>
                </a:solidFill>
                <a:latin typeface="Century Gothic" panose="020B0502020202020204" pitchFamily="34" charset="0"/>
              </a:rPr>
              <a:t>Σημειώνετε </a:t>
            </a:r>
            <a:r>
              <a:rPr lang="el-GR" altLang="el-GR" sz="2000" b="1" i="1">
                <a:solidFill>
                  <a:srgbClr val="44474E"/>
                </a:solidFill>
                <a:latin typeface="Century Gothic" panose="020B0502020202020204" pitchFamily="34" charset="0"/>
              </a:rPr>
              <a:t>Ναι</a:t>
            </a:r>
            <a:r>
              <a:rPr lang="el-GR" altLang="el-GR" sz="2000" i="1">
                <a:solidFill>
                  <a:srgbClr val="44474E"/>
                </a:solidFill>
                <a:latin typeface="Century Gothic" panose="020B0502020202020204" pitchFamily="34" charset="0"/>
              </a:rPr>
              <a:t> στο αντίστοιχο πεδίο  και εφόσον ενημερωθείτε  σχετικά κάνετε </a:t>
            </a:r>
            <a:r>
              <a:rPr lang="el-GR" altLang="el-GR" sz="2000" i="1" u="sng">
                <a:solidFill>
                  <a:srgbClr val="44474E"/>
                </a:solidFill>
                <a:latin typeface="Century Gothic" panose="020B0502020202020204" pitchFamily="34" charset="0"/>
              </a:rPr>
              <a:t>Αποθήκευση</a:t>
            </a:r>
            <a:r>
              <a:rPr lang="el-GR" altLang="el-GR" sz="2000" i="1">
                <a:solidFill>
                  <a:srgbClr val="44474E"/>
                </a:solidFill>
                <a:latin typeface="Century Gothic" panose="020B0502020202020204" pitchFamily="34" charset="0"/>
              </a:rPr>
              <a:t> κατόπιν της οποίας ολοκληρώνεται η σχετική διαδικασία και σας παραχωρείται το σχετικό σήμα ΄΄</a:t>
            </a:r>
            <a:r>
              <a:rPr lang="en-US" altLang="el-GR" sz="2000" i="1">
                <a:solidFill>
                  <a:srgbClr val="44474E"/>
                </a:solidFill>
                <a:latin typeface="Century Gothic" panose="020B0502020202020204" pitchFamily="34" charset="0"/>
              </a:rPr>
              <a:t>Health First</a:t>
            </a:r>
            <a:r>
              <a:rPr lang="el-GR" altLang="el-GR" sz="2000" i="1">
                <a:solidFill>
                  <a:srgbClr val="44474E"/>
                </a:solidFill>
                <a:latin typeface="Century Gothic" panose="020B0502020202020204" pitchFamily="34" charset="0"/>
              </a:rPr>
              <a:t>΄΄ </a:t>
            </a:r>
          </a:p>
        </p:txBody>
      </p:sp>
      <p:sp>
        <p:nvSpPr>
          <p:cNvPr id="9" name="Διάγραμμα ροής: Λογικό &quot;Ή&quot; 8">
            <a:extLst>
              <a:ext uri="{FF2B5EF4-FFF2-40B4-BE49-F238E27FC236}">
                <a16:creationId xmlns:a16="http://schemas.microsoft.com/office/drawing/2014/main" id="{30FA3EFC-45FB-4218-88AE-A4D5E02B96EB}"/>
              </a:ext>
            </a:extLst>
          </p:cNvPr>
          <p:cNvSpPr/>
          <p:nvPr/>
        </p:nvSpPr>
        <p:spPr>
          <a:xfrm>
            <a:off x="3600450" y="2173288"/>
            <a:ext cx="371475" cy="314325"/>
          </a:xfrm>
          <a:prstGeom prst="flowChartOr">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10" name="Εικόνα 16">
            <a:extLst>
              <a:ext uri="{FF2B5EF4-FFF2-40B4-BE49-F238E27FC236}">
                <a16:creationId xmlns:a16="http://schemas.microsoft.com/office/drawing/2014/main" id="{8009B01B-F09A-42E2-9B65-58EDC8C278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300" y="3476625"/>
            <a:ext cx="10098088"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Ευθύγραμμο βέλος σύνδεσης 10">
            <a:extLst>
              <a:ext uri="{FF2B5EF4-FFF2-40B4-BE49-F238E27FC236}">
                <a16:creationId xmlns:a16="http://schemas.microsoft.com/office/drawing/2014/main" id="{DED0922C-11BB-4E66-BC6D-8E2D442BCE9A}"/>
              </a:ext>
            </a:extLst>
          </p:cNvPr>
          <p:cNvCxnSpPr>
            <a:cxnSpLocks/>
          </p:cNvCxnSpPr>
          <p:nvPr/>
        </p:nvCxnSpPr>
        <p:spPr>
          <a:xfrm flipH="1">
            <a:off x="1347788" y="2897188"/>
            <a:ext cx="465137" cy="1882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 calcmode="lin" valueType="num">
                                      <p:cBhvr additive="base">
                                        <p:cTn id="2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 calcmode="lin" valueType="num">
                                      <p:cBhvr additive="base">
                                        <p:cTn id="3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build="p"/>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B363F22-E38D-4647-A28C-E880FEA859B9}"/>
              </a:ext>
            </a:extLst>
          </p:cNvPr>
          <p:cNvSpPr>
            <a:spLocks noGrp="1" noChangeArrowheads="1"/>
          </p:cNvSpPr>
          <p:nvPr>
            <p:ph idx="1"/>
          </p:nvPr>
        </p:nvSpPr>
        <p:spPr>
          <a:xfrm>
            <a:off x="3849689" y="365760"/>
            <a:ext cx="7962900" cy="5747703"/>
          </a:xfrm>
        </p:spPr>
        <p:txBody>
          <a:bodyPr/>
          <a:lstStyle/>
          <a:p>
            <a:pPr marL="0" indent="0" algn="just" eaLnBrk="1" hangingPunct="1">
              <a:buFont typeface="Arial" panose="020B0604020202020204" pitchFamily="34" charset="0"/>
              <a:buNone/>
            </a:pPr>
            <a:r>
              <a:rPr lang="el-GR" altLang="el-GR" sz="2000" b="1" dirty="0">
                <a:solidFill>
                  <a:srgbClr val="44474E"/>
                </a:solidFill>
                <a:latin typeface="Century Gothic" panose="020B0502020202020204" pitchFamily="34" charset="0"/>
              </a:rPr>
              <a:t>Τήρηση αρχείου καταλύματος και βιβλίου συμβάντων </a:t>
            </a:r>
            <a:r>
              <a:rPr lang="en-US" altLang="el-GR" sz="2000" b="1" dirty="0">
                <a:solidFill>
                  <a:srgbClr val="44474E"/>
                </a:solidFill>
                <a:latin typeface="Century Gothic" panose="020B0502020202020204" pitchFamily="34" charset="0"/>
              </a:rPr>
              <a:t>COVID-19</a:t>
            </a:r>
            <a:r>
              <a:rPr lang="el-GR" altLang="el-GR" sz="2000" b="1" dirty="0">
                <a:solidFill>
                  <a:srgbClr val="44474E"/>
                </a:solidFill>
                <a:latin typeface="Century Gothic" panose="020B0502020202020204" pitchFamily="34" charset="0"/>
              </a:rPr>
              <a:t> (Π): </a:t>
            </a:r>
            <a:r>
              <a:rPr lang="el-GR" altLang="el-GR" sz="2000" dirty="0">
                <a:solidFill>
                  <a:srgbClr val="44474E"/>
                </a:solidFill>
                <a:latin typeface="Century Gothic" panose="020B0502020202020204" pitchFamily="34" charset="0"/>
              </a:rPr>
              <a:t>για τους σκοπούς δράσεων προστασίας της δημόσιας υγείας, η διεύθυνση του καταλύματος οφείλει να τηρεί αρχείο</a:t>
            </a:r>
            <a:r>
              <a:rPr lang="el-GR" altLang="el-GR" sz="2000" baseline="30000" dirty="0">
                <a:solidFill>
                  <a:srgbClr val="44474E"/>
                </a:solidFill>
                <a:latin typeface="Century Gothic" panose="020B0502020202020204" pitchFamily="34" charset="0"/>
              </a:rPr>
              <a:t> </a:t>
            </a:r>
            <a:r>
              <a:rPr lang="el-GR" altLang="el-GR" sz="2000" dirty="0">
                <a:solidFill>
                  <a:srgbClr val="44474E"/>
                </a:solidFill>
                <a:latin typeface="Century Gothic" panose="020B0502020202020204" pitchFamily="34" charset="0"/>
              </a:rPr>
              <a:t>των μελών προσωπικού και όλων των ατόμων που διέμειναν στο ξενοδοχείο - όνομα, εθνικότητα, ημερομηνία άφιξης και αναχώρησης, στοιχεία επικοινωνίας (διεύθυνση, τηλέφωνο, e-</a:t>
            </a:r>
            <a:r>
              <a:rPr lang="el-GR" altLang="el-GR" sz="2000" dirty="0" err="1">
                <a:solidFill>
                  <a:srgbClr val="44474E"/>
                </a:solidFill>
                <a:latin typeface="Century Gothic" panose="020B0502020202020204" pitchFamily="34" charset="0"/>
              </a:rPr>
              <a:t>mail</a:t>
            </a:r>
            <a:r>
              <a:rPr lang="el-GR" altLang="el-GR" sz="2000" dirty="0">
                <a:solidFill>
                  <a:srgbClr val="44474E"/>
                </a:solidFill>
                <a:latin typeface="Century Gothic" panose="020B0502020202020204" pitchFamily="34" charset="0"/>
              </a:rPr>
              <a:t>) -, ώστε να καθίσταται δυνατή η επικοινωνία με τις στενές επαφές τυχόν κρούσματος </a:t>
            </a:r>
            <a:r>
              <a:rPr lang="da-DK" altLang="el-GR" sz="2000" dirty="0">
                <a:solidFill>
                  <a:srgbClr val="44474E"/>
                </a:solidFill>
                <a:latin typeface="Century Gothic" panose="020B0502020202020204" pitchFamily="34" charset="0"/>
              </a:rPr>
              <a:t>COVID-19, </a:t>
            </a:r>
            <a:r>
              <a:rPr lang="el-GR" altLang="el-GR" sz="2000" dirty="0">
                <a:solidFill>
                  <a:srgbClr val="44474E"/>
                </a:solidFill>
                <a:latin typeface="Century Gothic" panose="020B0502020202020204" pitchFamily="34" charset="0"/>
              </a:rPr>
              <a:t>που ενδέχεται να </a:t>
            </a:r>
            <a:r>
              <a:rPr lang="el-GR" altLang="el-GR" sz="2000" dirty="0" err="1">
                <a:solidFill>
                  <a:srgbClr val="44474E"/>
                </a:solidFill>
                <a:latin typeface="Century Gothic" panose="020B0502020202020204" pitchFamily="34" charset="0"/>
              </a:rPr>
              <a:t>ταυτοποιηθεί</a:t>
            </a:r>
            <a:r>
              <a:rPr lang="el-GR" altLang="el-GR" sz="2000" dirty="0">
                <a:solidFill>
                  <a:srgbClr val="44474E"/>
                </a:solidFill>
                <a:latin typeface="Century Gothic" panose="020B0502020202020204" pitchFamily="34" charset="0"/>
              </a:rPr>
              <a:t> εκ των υστέρων.</a:t>
            </a:r>
            <a:endParaRPr lang="en-US" altLang="el-GR" sz="2000" dirty="0">
              <a:solidFill>
                <a:srgbClr val="44474E"/>
              </a:solidFill>
              <a:latin typeface="Century Gothic" panose="020B0502020202020204" pitchFamily="34" charset="0"/>
            </a:endParaRPr>
          </a:p>
          <a:p>
            <a:pPr marL="0" indent="0" algn="just" eaLnBrk="1" hangingPunct="1">
              <a:buFont typeface="Arial" panose="020B0604020202020204" pitchFamily="34" charset="0"/>
              <a:buNone/>
            </a:pPr>
            <a:r>
              <a:rPr lang="el-GR" altLang="el-GR" sz="2000" dirty="0">
                <a:solidFill>
                  <a:srgbClr val="44474E"/>
                </a:solidFill>
                <a:latin typeface="Century Gothic" panose="020B0502020202020204" pitchFamily="34" charset="0"/>
              </a:rPr>
              <a:t>Σε περίπτωση που εξεταστικός φορέας συνάπτει συμφωνία με τουριστικό κατάλυμα για διενέργεια προφορικών εξετάσεων (π.χ. γλωσσομάθειας ) πρέπει να διατηρεί πλήρη λίστα με τους συμμετέχοντες στην εξέταση και να την διαθέτει σε περίπτωση που χρειαστεί στη διοίκηση του καταλύματος για την εφαρμογή του </a:t>
            </a:r>
            <a:r>
              <a:rPr lang="el-GR" altLang="el-GR" sz="2000" dirty="0" err="1">
                <a:solidFill>
                  <a:srgbClr val="44474E"/>
                </a:solidFill>
                <a:latin typeface="Century Gothic" panose="020B0502020202020204" pitchFamily="34" charset="0"/>
              </a:rPr>
              <a:t>πρωτοκόλου</a:t>
            </a:r>
            <a:r>
              <a:rPr lang="el-GR" altLang="el-GR" sz="2000" dirty="0">
                <a:solidFill>
                  <a:srgbClr val="44474E"/>
                </a:solidFill>
                <a:latin typeface="Century Gothic" panose="020B0502020202020204" pitchFamily="34" charset="0"/>
              </a:rPr>
              <a:t> εντοπισμού επαφών κρουσμάτων. .  </a:t>
            </a:r>
          </a:p>
          <a:p>
            <a:pPr marL="0" indent="0" algn="just" eaLnBrk="1" hangingPunct="1">
              <a:buFont typeface="Arial" panose="020B0604020202020204" pitchFamily="34" charset="0"/>
              <a:buNone/>
            </a:pPr>
            <a:r>
              <a:rPr lang="el-GR" altLang="el-GR" sz="2000" dirty="0">
                <a:solidFill>
                  <a:srgbClr val="44474E"/>
                </a:solidFill>
                <a:latin typeface="Century Gothic" panose="020B0502020202020204" pitchFamily="34" charset="0"/>
              </a:rPr>
              <a:t>Να δίδεται προσοχή στο Γενικό Κανονισμό περί Προστασίας Προσωπικών Δεδομένων (GDPR) και να έχουν ενημερωθεί όλοι οι επισκέπτες ότι τηρείται αρχείο για λόγους προστασίας δημόσιας υγείας.</a:t>
            </a:r>
          </a:p>
          <a:p>
            <a:pPr marL="0" indent="0" algn="just" eaLnBrk="1" hangingPunct="1">
              <a:buFont typeface="Arial" panose="020B0604020202020204" pitchFamily="34" charset="0"/>
              <a:buNone/>
            </a:pPr>
            <a:r>
              <a:rPr lang="el-GR" altLang="el-GR" sz="2000" dirty="0">
                <a:solidFill>
                  <a:srgbClr val="44474E"/>
                </a:solidFill>
                <a:latin typeface="Century Gothic" panose="020B0502020202020204" pitchFamily="34" charset="0"/>
              </a:rPr>
              <a:t>Είναι απαραίτητη η καταγραφή και ενημέρωση του βιβλίου υπηρεσίας και συμβάντων.</a:t>
            </a:r>
            <a:r>
              <a:rPr lang="el-GR" altLang="el-GR" sz="2000" dirty="0">
                <a:solidFill>
                  <a:srgbClr val="000000"/>
                </a:solidFill>
              </a:rPr>
              <a:t> </a:t>
            </a:r>
            <a:r>
              <a:rPr lang="el-GR" altLang="el-GR" sz="2000" dirty="0">
                <a:solidFill>
                  <a:srgbClr val="44474E"/>
                </a:solidFill>
                <a:latin typeface="Century Gothic" panose="020B0502020202020204" pitchFamily="34" charset="0"/>
              </a:rPr>
              <a:t>(Πρότυπο Ενημέρωσης Πελάτη για Τήρηση Πρωτοκόλλων ΄΄</a:t>
            </a:r>
            <a:r>
              <a:rPr lang="el-GR" altLang="el-GR" sz="2000" b="1" dirty="0">
                <a:solidFill>
                  <a:srgbClr val="44474E"/>
                </a:solidFill>
                <a:latin typeface="Century Gothic" panose="020B0502020202020204" pitchFamily="34" charset="0"/>
              </a:rPr>
              <a:t>Εργαλειοθήκη</a:t>
            </a:r>
            <a:r>
              <a:rPr lang="el-GR" altLang="el-GR" sz="2000" dirty="0">
                <a:solidFill>
                  <a:srgbClr val="44474E"/>
                </a:solidFill>
                <a:latin typeface="Century Gothic" panose="020B0502020202020204" pitchFamily="34" charset="0"/>
              </a:rPr>
              <a:t>΄΄).</a:t>
            </a:r>
          </a:p>
          <a:p>
            <a:pPr marL="0" indent="0" algn="just" eaLnBrk="1" hangingPunct="1">
              <a:buFont typeface="Arial" panose="020B0604020202020204" pitchFamily="34" charset="0"/>
              <a:buNone/>
            </a:pPr>
            <a:endParaRPr lang="el-GR" altLang="el-GR" dirty="0">
              <a:solidFill>
                <a:srgbClr val="000000"/>
              </a:solidFill>
            </a:endParaRPr>
          </a:p>
        </p:txBody>
      </p:sp>
      <p:pic>
        <p:nvPicPr>
          <p:cNvPr id="35844" name="Εικόνα 3">
            <a:extLst>
              <a:ext uri="{FF2B5EF4-FFF2-40B4-BE49-F238E27FC236}">
                <a16:creationId xmlns:a16="http://schemas.microsoft.com/office/drawing/2014/main" id="{4BFC4927-2DEC-4EA2-9C6C-BEA34B0E9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2459038"/>
            <a:ext cx="32004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Τίτλος 1">
            <a:extLst>
              <a:ext uri="{FF2B5EF4-FFF2-40B4-BE49-F238E27FC236}">
                <a16:creationId xmlns:a16="http://schemas.microsoft.com/office/drawing/2014/main" id="{C38F2FE7-635E-490B-88E8-E8F6C226FC9D}"/>
              </a:ext>
            </a:extLst>
          </p:cNvPr>
          <p:cNvSpPr txBox="1">
            <a:spLocks/>
          </p:cNvSpPr>
          <p:nvPr/>
        </p:nvSpPr>
        <p:spPr bwMode="auto">
          <a:xfrm>
            <a:off x="490538" y="623888"/>
            <a:ext cx="3359150" cy="889000"/>
          </a:xfrm>
          <a:prstGeom prst="rect">
            <a:avLst/>
          </a:prstGeom>
          <a:noFill/>
          <a:ln>
            <a:noFill/>
          </a:ln>
        </p:spPr>
        <p:txBody>
          <a:bodyPr anchor="ct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fontAlgn="auto" hangingPunct="1">
              <a:spcAft>
                <a:spcPts val="0"/>
              </a:spcAft>
              <a:defRPr/>
            </a:pPr>
            <a:r>
              <a:rPr lang="el-GR" sz="1800" b="1" dirty="0">
                <a:solidFill>
                  <a:schemeClr val="bg1"/>
                </a:solidFill>
                <a:latin typeface="Century Gothic" panose="020B0502020202020204" pitchFamily="34" charset="0"/>
                <a:ea typeface="+mn-ea"/>
                <a:cs typeface="+mn-cs"/>
              </a:rPr>
              <a:t>Τήρηση Αρχείου Καταλύματος Βιβλίου Συμβάντων</a:t>
            </a:r>
            <a:endParaRPr lang="el-GR" sz="1800" dirty="0">
              <a:solidFill>
                <a:schemeClr val="bg1"/>
              </a:solidFill>
              <a:latin typeface="Century Gothic" panose="020B0502020202020204" pitchFamily="34" charset="0"/>
            </a:endParaRPr>
          </a:p>
        </p:txBody>
      </p:sp>
      <p:sp>
        <p:nvSpPr>
          <p:cNvPr id="53253" name="TextBox 6">
            <a:extLst>
              <a:ext uri="{FF2B5EF4-FFF2-40B4-BE49-F238E27FC236}">
                <a16:creationId xmlns:a16="http://schemas.microsoft.com/office/drawing/2014/main" id="{CA63C0D0-7D74-4ED4-BBC1-6835ECC5C819}"/>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33</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5844"/>
                                        </p:tgtEl>
                                        <p:attrNameLst>
                                          <p:attrName>style.visibility</p:attrName>
                                        </p:attrNameLst>
                                      </p:cBhvr>
                                      <p:to>
                                        <p:strVal val="visible"/>
                                      </p:to>
                                    </p:set>
                                    <p:anim calcmode="lin" valueType="num">
                                      <p:cBhvr additive="base">
                                        <p:cTn id="11" dur="500" fill="hold"/>
                                        <p:tgtEl>
                                          <p:spTgt spid="35844"/>
                                        </p:tgtEl>
                                        <p:attrNameLst>
                                          <p:attrName>ppt_x</p:attrName>
                                        </p:attrNameLst>
                                      </p:cBhvr>
                                      <p:tavLst>
                                        <p:tav tm="0">
                                          <p:val>
                                            <p:strVal val="#ppt_x"/>
                                          </p:val>
                                        </p:tav>
                                        <p:tav tm="100000">
                                          <p:val>
                                            <p:strVal val="#ppt_x"/>
                                          </p:val>
                                        </p:tav>
                                      </p:tavLst>
                                    </p:anim>
                                    <p:anim calcmode="lin" valueType="num">
                                      <p:cBhvr additive="base">
                                        <p:cTn id="12" dur="500" fill="hold"/>
                                        <p:tgtEl>
                                          <p:spTgt spid="3584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4274" name="TextBox 6">
            <a:extLst>
              <a:ext uri="{FF2B5EF4-FFF2-40B4-BE49-F238E27FC236}">
                <a16:creationId xmlns:a16="http://schemas.microsoft.com/office/drawing/2014/main" id="{96452A47-8C7B-4C8E-8937-C23CDAD6580D}"/>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34</a:t>
            </a:r>
          </a:p>
        </p:txBody>
      </p:sp>
      <p:pic>
        <p:nvPicPr>
          <p:cNvPr id="5" name="Εικόνα 3">
            <a:extLst>
              <a:ext uri="{FF2B5EF4-FFF2-40B4-BE49-F238E27FC236}">
                <a16:creationId xmlns:a16="http://schemas.microsoft.com/office/drawing/2014/main" id="{A534DD8D-5B08-4396-A99C-41239BA98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2459038"/>
            <a:ext cx="32004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Τίτλος 1">
            <a:extLst>
              <a:ext uri="{FF2B5EF4-FFF2-40B4-BE49-F238E27FC236}">
                <a16:creationId xmlns:a16="http://schemas.microsoft.com/office/drawing/2014/main" id="{97860619-04EC-4B4D-995C-AC559789976C}"/>
              </a:ext>
            </a:extLst>
          </p:cNvPr>
          <p:cNvSpPr txBox="1">
            <a:spLocks/>
          </p:cNvSpPr>
          <p:nvPr/>
        </p:nvSpPr>
        <p:spPr bwMode="auto">
          <a:xfrm>
            <a:off x="490538" y="623888"/>
            <a:ext cx="3359150" cy="889000"/>
          </a:xfrm>
          <a:prstGeom prst="rect">
            <a:avLst/>
          </a:prstGeom>
          <a:noFill/>
          <a:ln>
            <a:noFill/>
          </a:ln>
        </p:spPr>
        <p:txBody>
          <a:bodyPr anchor="ct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fontAlgn="auto" hangingPunct="1">
              <a:spcAft>
                <a:spcPts val="0"/>
              </a:spcAft>
              <a:defRPr/>
            </a:pPr>
            <a:r>
              <a:rPr lang="el-GR" sz="1800" b="1" dirty="0">
                <a:solidFill>
                  <a:schemeClr val="bg1"/>
                </a:solidFill>
                <a:latin typeface="Century Gothic" panose="020B0502020202020204" pitchFamily="34" charset="0"/>
                <a:ea typeface="+mn-ea"/>
                <a:cs typeface="+mn-cs"/>
              </a:rPr>
              <a:t>Τήρηση Αρχείου Καταλύματος Βιβλίου Συμβάντων</a:t>
            </a:r>
            <a:endParaRPr lang="el-GR" sz="1800" dirty="0">
              <a:solidFill>
                <a:schemeClr val="bg1"/>
              </a:solidFill>
              <a:latin typeface="Century Gothic" panose="020B0502020202020204" pitchFamily="34" charset="0"/>
            </a:endParaRPr>
          </a:p>
        </p:txBody>
      </p:sp>
      <p:sp>
        <p:nvSpPr>
          <p:cNvPr id="7" name="Θέση περιεχομένου 3">
            <a:extLst>
              <a:ext uri="{FF2B5EF4-FFF2-40B4-BE49-F238E27FC236}">
                <a16:creationId xmlns:a16="http://schemas.microsoft.com/office/drawing/2014/main" id="{BC1033B1-97B2-4FA9-B3D1-93B9FB3601BA}"/>
              </a:ext>
            </a:extLst>
          </p:cNvPr>
          <p:cNvSpPr>
            <a:spLocks noGrp="1" noChangeArrowheads="1"/>
          </p:cNvSpPr>
          <p:nvPr>
            <p:ph idx="1"/>
          </p:nvPr>
        </p:nvSpPr>
        <p:spPr>
          <a:xfrm>
            <a:off x="4467225" y="2459038"/>
            <a:ext cx="6283325" cy="595312"/>
          </a:xfrm>
        </p:spPr>
        <p:txBody>
          <a:bodyPr/>
          <a:lstStyle/>
          <a:p>
            <a:pPr>
              <a:buClr>
                <a:srgbClr val="00B0F0"/>
              </a:buClr>
              <a:buFont typeface="Wingdings" panose="05000000000000000000" pitchFamily="2" charset="2"/>
              <a:buChar char="§"/>
            </a:pPr>
            <a:r>
              <a:rPr lang="el-GR" altLang="el-GR" sz="2000">
                <a:solidFill>
                  <a:srgbClr val="44474E"/>
                </a:solidFill>
                <a:latin typeface="Century Gothic" panose="020B0502020202020204" pitchFamily="34" charset="0"/>
              </a:rPr>
              <a:t>Δήλωση Πελάτη για Ενημέρωση Πρωτοκόλλων</a:t>
            </a:r>
          </a:p>
          <a:p>
            <a:pPr>
              <a:buClr>
                <a:srgbClr val="00B0F0"/>
              </a:buClr>
              <a:buFont typeface="Wingdings" panose="05000000000000000000" pitchFamily="2" charset="2"/>
              <a:buChar char="§"/>
            </a:pPr>
            <a:endParaRPr lang="el-GR" altLang="el-GR" sz="2000">
              <a:solidFill>
                <a:srgbClr val="44474E"/>
              </a:solidFill>
              <a:latin typeface="Century Gothic" panose="020B0502020202020204" pitchFamily="34" charset="0"/>
            </a:endParaRPr>
          </a:p>
          <a:p>
            <a:pPr>
              <a:buClr>
                <a:srgbClr val="00B0F0"/>
              </a:buClr>
              <a:buFont typeface="Wingdings" panose="05000000000000000000" pitchFamily="2" charset="2"/>
              <a:buChar char="§"/>
            </a:pPr>
            <a:endParaRPr lang="el-GR" altLang="el-GR" sz="2000">
              <a:solidFill>
                <a:srgbClr val="44474E"/>
              </a:solidFill>
              <a:latin typeface="Century Gothic" panose="020B0502020202020204" pitchFamily="34" charset="0"/>
            </a:endParaRPr>
          </a:p>
        </p:txBody>
      </p:sp>
      <p:graphicFrame>
        <p:nvGraphicFramePr>
          <p:cNvPr id="8" name="Αντικείμενο 4">
            <a:extLst>
              <a:ext uri="{FF2B5EF4-FFF2-40B4-BE49-F238E27FC236}">
                <a16:creationId xmlns:a16="http://schemas.microsoft.com/office/drawing/2014/main" id="{E89B1D06-76A3-4A76-972C-C8F22222D8C7}"/>
              </a:ext>
            </a:extLst>
          </p:cNvPr>
          <p:cNvGraphicFramePr>
            <a:graphicFrameLocks noChangeAspect="1"/>
          </p:cNvGraphicFramePr>
          <p:nvPr>
            <p:extLst>
              <p:ext uri="{D42A27DB-BD31-4B8C-83A1-F6EECF244321}">
                <p14:modId xmlns:p14="http://schemas.microsoft.com/office/powerpoint/2010/main" val="449476268"/>
              </p:ext>
            </p:extLst>
          </p:nvPr>
        </p:nvGraphicFramePr>
        <p:xfrm>
          <a:off x="4614863" y="3400425"/>
          <a:ext cx="5988050" cy="1141413"/>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4" imgW="2322000" imgH="439560" progId="Package">
                  <p:embed/>
                </p:oleObj>
              </mc:Choice>
              <mc:Fallback>
                <p:oleObj name="Αντικείμενο κελύφους συσκευασίας" showAsIcon="1" r:id="rId4" imgW="2322000" imgH="439560" progId="Package">
                  <p:embed/>
                  <p:pic>
                    <p:nvPicPr>
                      <p:cNvPr id="0" name="Αντικείμενο 4"/>
                      <p:cNvPicPr>
                        <a:picLocks noChangeAspect="1" noChangeArrowheads="1"/>
                      </p:cNvPicPr>
                      <p:nvPr/>
                    </p:nvPicPr>
                    <p:blipFill>
                      <a:blip r:embed="rId5"/>
                      <a:srcRect/>
                      <a:stretch>
                        <a:fillRect/>
                      </a:stretch>
                    </p:blipFill>
                    <p:spPr bwMode="auto">
                      <a:xfrm>
                        <a:off x="4614863" y="3400425"/>
                        <a:ext cx="5988050"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C33DEA1-8500-43C4-B049-35AD19C610E0}"/>
              </a:ext>
            </a:extLst>
          </p:cNvPr>
          <p:cNvSpPr>
            <a:spLocks noGrp="1" noChangeArrowheads="1"/>
          </p:cNvSpPr>
          <p:nvPr>
            <p:ph idx="1"/>
          </p:nvPr>
        </p:nvSpPr>
        <p:spPr>
          <a:xfrm>
            <a:off x="3894138" y="1129554"/>
            <a:ext cx="8188325" cy="5485560"/>
          </a:xfrm>
        </p:spPr>
        <p:txBody>
          <a:bodyPr/>
          <a:lstStyle/>
          <a:p>
            <a:pPr marL="0" indent="0" algn="just" eaLnBrk="1" hangingPunct="1">
              <a:lnSpc>
                <a:spcPct val="85000"/>
              </a:lnSpc>
              <a:buFont typeface="Arial" panose="020B0604020202020204" pitchFamily="34" charset="0"/>
              <a:buNone/>
            </a:pPr>
            <a:r>
              <a:rPr lang="el-GR" altLang="el-GR" sz="2000" dirty="0">
                <a:solidFill>
                  <a:srgbClr val="44474E"/>
                </a:solidFill>
                <a:latin typeface="Century Gothic" panose="020B0502020202020204" pitchFamily="34" charset="0"/>
              </a:rPr>
              <a:t>Το κατάλυμα πρέπει να κοινοποιεί τα μέτρα και τις απαιτήσεις του Προγράμματος Δράσης σε όλους τους εσωτερικούς και εξωτερικούς φορείς/συνεργάτες (υπαλλήλους, ενοικιαστές, εργολάβους, προμηθευτές, επισκέπτες και το ευρύ κοινό) και ενδιαφερόμενα μέρη.</a:t>
            </a:r>
            <a:r>
              <a:rPr lang="el-GR" altLang="el-GR" sz="2000" b="1" dirty="0">
                <a:solidFill>
                  <a:srgbClr val="44474E"/>
                </a:solidFill>
                <a:latin typeface="Century Gothic" panose="020B0502020202020204" pitchFamily="34" charset="0"/>
              </a:rPr>
              <a:t> (Υ)</a:t>
            </a:r>
          </a:p>
          <a:p>
            <a:pPr marL="0" indent="0" algn="just" eaLnBrk="1" hangingPunct="1">
              <a:lnSpc>
                <a:spcPct val="85000"/>
              </a:lnSpc>
              <a:buFont typeface="Arial" panose="020B0604020202020204" pitchFamily="34" charset="0"/>
              <a:buNone/>
            </a:pPr>
            <a:r>
              <a:rPr lang="el-GR" altLang="el-GR" sz="2000" u="sng" dirty="0">
                <a:solidFill>
                  <a:srgbClr val="44474E"/>
                </a:solidFill>
                <a:latin typeface="Century Gothic" panose="020B0502020202020204" pitchFamily="34" charset="0"/>
              </a:rPr>
              <a:t>Συνιστάται</a:t>
            </a:r>
            <a:r>
              <a:rPr lang="el-GR" altLang="el-GR" sz="2000" dirty="0">
                <a:solidFill>
                  <a:srgbClr val="44474E"/>
                </a:solidFill>
                <a:latin typeface="Century Gothic" panose="020B0502020202020204" pitchFamily="34" charset="0"/>
              </a:rPr>
              <a:t> η ενημέρωση της ιστοσελίδας του τουριστικού καταλύματος με ειδική ενότητα </a:t>
            </a:r>
            <a:r>
              <a:rPr lang="da-DK" altLang="el-GR" sz="2000" dirty="0">
                <a:solidFill>
                  <a:srgbClr val="44474E"/>
                </a:solidFill>
                <a:latin typeface="Century Gothic" panose="020B0502020202020204" pitchFamily="34" charset="0"/>
              </a:rPr>
              <a:t>COVID-19, </a:t>
            </a:r>
            <a:r>
              <a:rPr lang="el-GR" altLang="el-GR" sz="2000" dirty="0">
                <a:solidFill>
                  <a:srgbClr val="44474E"/>
                </a:solidFill>
                <a:latin typeface="Century Gothic" panose="020B0502020202020204" pitchFamily="34" charset="0"/>
              </a:rPr>
              <a:t>στην οποία θα αναρτά τα μέτρα και την νέα πολιτική του καταλύματος περί λήψης αυξημένων μέτρων υγιεινής, αλλαγές σε ωράρια λειτουργίας κοινόχρηστων χώρων, τροποποίηση διάρκειας </a:t>
            </a:r>
            <a:r>
              <a:rPr lang="el-GR" altLang="el-GR" sz="2000" dirty="0" err="1">
                <a:solidFill>
                  <a:srgbClr val="44474E"/>
                </a:solidFill>
                <a:latin typeface="Century Gothic" panose="020B0502020202020204" pitchFamily="34" charset="0"/>
              </a:rPr>
              <a:t>check</a:t>
            </a:r>
            <a:r>
              <a:rPr lang="el-GR" altLang="el-GR" sz="2000" dirty="0">
                <a:solidFill>
                  <a:srgbClr val="44474E"/>
                </a:solidFill>
                <a:latin typeface="Century Gothic" panose="020B0502020202020204" pitchFamily="34" charset="0"/>
              </a:rPr>
              <a:t>-in/</a:t>
            </a:r>
            <a:r>
              <a:rPr lang="el-GR" altLang="el-GR" sz="2000" dirty="0" err="1">
                <a:solidFill>
                  <a:srgbClr val="44474E"/>
                </a:solidFill>
                <a:latin typeface="Century Gothic" panose="020B0502020202020204" pitchFamily="34" charset="0"/>
              </a:rPr>
              <a:t>check-out</a:t>
            </a:r>
            <a:r>
              <a:rPr lang="el-GR" altLang="el-GR" sz="2000" dirty="0">
                <a:solidFill>
                  <a:srgbClr val="44474E"/>
                </a:solidFill>
                <a:latin typeface="Century Gothic" panose="020B0502020202020204" pitchFamily="34" charset="0"/>
              </a:rPr>
              <a:t>. Αντίστοιχα, μπορεί να ακολουθήσει ενημέρωση με τα διαθέσιμα μέσα εντός του καταλύματος (π.χ. σε τηλεοράσεις κοινόχρηστων χώρων, σε τηλεοράσεις δωματίων, σήμανση προ της εισόδου στους επιμέρους κοινόχρηστους χώρους και έντυπη ενημέρωση στην υποδοχή). </a:t>
            </a:r>
            <a:r>
              <a:rPr lang="el-GR" altLang="el-GR" sz="2000" b="1" dirty="0">
                <a:solidFill>
                  <a:srgbClr val="44474E"/>
                </a:solidFill>
                <a:latin typeface="Century Gothic" panose="020B0502020202020204" pitchFamily="34" charset="0"/>
              </a:rPr>
              <a:t>(Π)</a:t>
            </a:r>
          </a:p>
          <a:p>
            <a:pPr marL="0" indent="0" algn="just" eaLnBrk="1" hangingPunct="1">
              <a:lnSpc>
                <a:spcPct val="85000"/>
              </a:lnSpc>
              <a:buFont typeface="Arial" panose="020B0604020202020204" pitchFamily="34" charset="0"/>
              <a:buNone/>
            </a:pPr>
            <a:r>
              <a:rPr lang="el-GR" altLang="el-GR" sz="2000" dirty="0">
                <a:solidFill>
                  <a:srgbClr val="44474E"/>
                </a:solidFill>
                <a:latin typeface="Century Gothic" panose="020B0502020202020204" pitchFamily="34" charset="0"/>
              </a:rPr>
              <a:t>Ενημέρωση με τα διαθέσιμα μέσα εντός του καταλύματος (π.χ. σε τηλεοράσεις κοινόχρηστων χώρων, σε τηλεοράσεις δωματίων, σήμανση προ της εισόδου στους επιμέρους κοινόχρηστους χώρους και έντυπη ενημέρωση στην υποδοχή). </a:t>
            </a:r>
            <a:r>
              <a:rPr lang="el-GR" altLang="el-GR" sz="2000" b="1" dirty="0">
                <a:solidFill>
                  <a:srgbClr val="44474E"/>
                </a:solidFill>
                <a:latin typeface="Century Gothic" panose="020B0502020202020204" pitchFamily="34" charset="0"/>
              </a:rPr>
              <a:t>(Υ)</a:t>
            </a:r>
          </a:p>
          <a:p>
            <a:pPr marL="0" indent="0" algn="just" eaLnBrk="1" hangingPunct="1">
              <a:buFont typeface="Arial" panose="020B0604020202020204" pitchFamily="34" charset="0"/>
              <a:buNone/>
            </a:pPr>
            <a:endParaRPr lang="el-GR" altLang="el-GR" sz="2400" b="1" dirty="0">
              <a:solidFill>
                <a:srgbClr val="000000"/>
              </a:solidFill>
            </a:endParaRPr>
          </a:p>
          <a:p>
            <a:pPr marL="0" indent="0" algn="just" eaLnBrk="1" hangingPunct="1">
              <a:buFont typeface="Arial" panose="020B0604020202020204" pitchFamily="34" charset="0"/>
              <a:buNone/>
            </a:pPr>
            <a:endParaRPr lang="el-GR" altLang="el-GR" sz="2600" b="1" dirty="0">
              <a:solidFill>
                <a:srgbClr val="000000"/>
              </a:solidFill>
            </a:endParaRPr>
          </a:p>
          <a:p>
            <a:pPr marL="0" indent="0" algn="just" eaLnBrk="1" hangingPunct="1">
              <a:buFont typeface="Arial" panose="020B0604020202020204" pitchFamily="34" charset="0"/>
              <a:buNone/>
            </a:pPr>
            <a:endParaRPr lang="el-GR" altLang="el-GR" sz="2600" b="1" dirty="0">
              <a:solidFill>
                <a:srgbClr val="000000"/>
              </a:solidFill>
            </a:endParaRPr>
          </a:p>
          <a:p>
            <a:pPr marL="0" indent="0" algn="just" eaLnBrk="1" hangingPunct="1">
              <a:buFont typeface="Arial" panose="020B0604020202020204" pitchFamily="34" charset="0"/>
              <a:buNone/>
            </a:pPr>
            <a:endParaRPr lang="el-GR" altLang="el-GR" dirty="0">
              <a:solidFill>
                <a:srgbClr val="000000"/>
              </a:solidFill>
            </a:endParaRPr>
          </a:p>
        </p:txBody>
      </p:sp>
      <p:pic>
        <p:nvPicPr>
          <p:cNvPr id="36868" name="Εικόνα 5">
            <a:extLst>
              <a:ext uri="{FF2B5EF4-FFF2-40B4-BE49-F238E27FC236}">
                <a16:creationId xmlns:a16="http://schemas.microsoft.com/office/drawing/2014/main" id="{A2C4C459-D3B7-45E0-A605-5FDEF2E0B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25" y="1657350"/>
            <a:ext cx="27209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Εικόνα 6">
            <a:extLst>
              <a:ext uri="{FF2B5EF4-FFF2-40B4-BE49-F238E27FC236}">
                <a16:creationId xmlns:a16="http://schemas.microsoft.com/office/drawing/2014/main" id="{9ECF0398-D6EB-4BAD-957E-CC18C87CE9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675" y="4324350"/>
            <a:ext cx="2157413"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Τίτλος 1">
            <a:extLst>
              <a:ext uri="{FF2B5EF4-FFF2-40B4-BE49-F238E27FC236}">
                <a16:creationId xmlns:a16="http://schemas.microsoft.com/office/drawing/2014/main" id="{36950BD8-ABD8-4EB9-844D-E886FA1F06F1}"/>
              </a:ext>
            </a:extLst>
          </p:cNvPr>
          <p:cNvSpPr txBox="1">
            <a:spLocks/>
          </p:cNvSpPr>
          <p:nvPr/>
        </p:nvSpPr>
        <p:spPr bwMode="auto">
          <a:xfrm>
            <a:off x="490538" y="623888"/>
            <a:ext cx="3359150" cy="889000"/>
          </a:xfrm>
          <a:prstGeom prst="rect">
            <a:avLst/>
          </a:prstGeom>
          <a:noFill/>
          <a:ln>
            <a:noFill/>
          </a:ln>
        </p:spPr>
        <p:txBody>
          <a:bodyPr anchor="ctr">
            <a:normAutofit/>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eaLnBrk="1" fontAlgn="auto" hangingPunct="1">
              <a:spcAft>
                <a:spcPts val="0"/>
              </a:spcAft>
              <a:defRPr/>
            </a:pPr>
            <a:r>
              <a:rPr lang="el-GR" sz="1800" b="1" dirty="0">
                <a:solidFill>
                  <a:schemeClr val="bg1"/>
                </a:solidFill>
                <a:latin typeface="Century Gothic" panose="020B0502020202020204" pitchFamily="34" charset="0"/>
                <a:ea typeface="+mn-ea"/>
                <a:cs typeface="+mn-cs"/>
              </a:rPr>
              <a:t>Ενημέρωση και Επικοινωνία</a:t>
            </a:r>
            <a:endParaRPr lang="el-GR" sz="1800" dirty="0">
              <a:solidFill>
                <a:schemeClr val="bg1"/>
              </a:solidFill>
              <a:latin typeface="Century Gothic" panose="020B0502020202020204" pitchFamily="34" charset="0"/>
            </a:endParaRPr>
          </a:p>
        </p:txBody>
      </p:sp>
      <p:sp>
        <p:nvSpPr>
          <p:cNvPr id="55302" name="TextBox 7">
            <a:extLst>
              <a:ext uri="{FF2B5EF4-FFF2-40B4-BE49-F238E27FC236}">
                <a16:creationId xmlns:a16="http://schemas.microsoft.com/office/drawing/2014/main" id="{D974A4EF-B37B-401B-BEAE-811EB3A77484}"/>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35</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6868"/>
                                        </p:tgtEl>
                                        <p:attrNameLst>
                                          <p:attrName>style.visibility</p:attrName>
                                        </p:attrNameLst>
                                      </p:cBhvr>
                                      <p:to>
                                        <p:strVal val="visible"/>
                                      </p:to>
                                    </p:set>
                                    <p:anim calcmode="lin" valueType="num">
                                      <p:cBhvr additive="base">
                                        <p:cTn id="11" dur="500" fill="hold"/>
                                        <p:tgtEl>
                                          <p:spTgt spid="36868"/>
                                        </p:tgtEl>
                                        <p:attrNameLst>
                                          <p:attrName>ppt_x</p:attrName>
                                        </p:attrNameLst>
                                      </p:cBhvr>
                                      <p:tavLst>
                                        <p:tav tm="0">
                                          <p:val>
                                            <p:strVal val="#ppt_x"/>
                                          </p:val>
                                        </p:tav>
                                        <p:tav tm="100000">
                                          <p:val>
                                            <p:strVal val="#ppt_x"/>
                                          </p:val>
                                        </p:tav>
                                      </p:tavLst>
                                    </p:anim>
                                    <p:anim calcmode="lin" valueType="num">
                                      <p:cBhvr additive="base">
                                        <p:cTn id="12" dur="500" fill="hold"/>
                                        <p:tgtEl>
                                          <p:spTgt spid="3686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6869"/>
                                        </p:tgtEl>
                                        <p:attrNameLst>
                                          <p:attrName>style.visibility</p:attrName>
                                        </p:attrNameLst>
                                      </p:cBhvr>
                                      <p:to>
                                        <p:strVal val="visible"/>
                                      </p:to>
                                    </p:set>
                                    <p:anim calcmode="lin" valueType="num">
                                      <p:cBhvr additive="base">
                                        <p:cTn id="15" dur="500" fill="hold"/>
                                        <p:tgtEl>
                                          <p:spTgt spid="36869"/>
                                        </p:tgtEl>
                                        <p:attrNameLst>
                                          <p:attrName>ppt_x</p:attrName>
                                        </p:attrNameLst>
                                      </p:cBhvr>
                                      <p:tavLst>
                                        <p:tav tm="0">
                                          <p:val>
                                            <p:strVal val="#ppt_x"/>
                                          </p:val>
                                        </p:tav>
                                        <p:tav tm="100000">
                                          <p:val>
                                            <p:strVal val="#ppt_x"/>
                                          </p:val>
                                        </p:tav>
                                      </p:tavLst>
                                    </p:anim>
                                    <p:anim calcmode="lin" valueType="num">
                                      <p:cBhvr additive="base">
                                        <p:cTn id="16" dur="500" fill="hold"/>
                                        <p:tgtEl>
                                          <p:spTgt spid="3686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9698" name="Τίτλος 1">
            <a:extLst>
              <a:ext uri="{FF2B5EF4-FFF2-40B4-BE49-F238E27FC236}">
                <a16:creationId xmlns:a16="http://schemas.microsoft.com/office/drawing/2014/main" id="{3E78CA26-2619-46C7-9DC4-310C90DE72C6}"/>
              </a:ext>
            </a:extLst>
          </p:cNvPr>
          <p:cNvSpPr>
            <a:spLocks noGrp="1" noChangeArrowheads="1"/>
          </p:cNvSpPr>
          <p:nvPr>
            <p:ph type="title"/>
          </p:nvPr>
        </p:nvSpPr>
        <p:spPr>
          <a:xfrm>
            <a:off x="601663" y="693738"/>
            <a:ext cx="3155950" cy="677862"/>
          </a:xfrm>
        </p:spPr>
        <p:txBody>
          <a:bodyPr/>
          <a:lstStyle/>
          <a:p>
            <a:pPr algn="ctr" eaLnBrk="1" hangingPunct="1"/>
            <a:r>
              <a:rPr lang="el-GR" altLang="el-GR" sz="1800" b="1">
                <a:solidFill>
                  <a:schemeClr val="bg1"/>
                </a:solidFill>
                <a:latin typeface="Century Gothic" panose="020B0502020202020204" pitchFamily="34" charset="0"/>
              </a:rPr>
              <a:t>Σχέδιο Διαχείρισης Υπόπτου Κρούσματος </a:t>
            </a:r>
            <a:endParaRPr lang="el-GR" altLang="el-GR" sz="2800">
              <a:solidFill>
                <a:schemeClr val="bg1"/>
              </a:solidFill>
              <a:latin typeface="Century Gothic" panose="020B0502020202020204" pitchFamily="34" charset="0"/>
            </a:endParaRPr>
          </a:p>
        </p:txBody>
      </p:sp>
      <p:sp>
        <p:nvSpPr>
          <p:cNvPr id="29699" name="Θέση περιεχομένου 2">
            <a:extLst>
              <a:ext uri="{FF2B5EF4-FFF2-40B4-BE49-F238E27FC236}">
                <a16:creationId xmlns:a16="http://schemas.microsoft.com/office/drawing/2014/main" id="{09733B74-B097-43F2-8A50-003EFE52E731}"/>
              </a:ext>
            </a:extLst>
          </p:cNvPr>
          <p:cNvSpPr>
            <a:spLocks noGrp="1" noChangeArrowheads="1"/>
          </p:cNvSpPr>
          <p:nvPr>
            <p:ph idx="1"/>
          </p:nvPr>
        </p:nvSpPr>
        <p:spPr>
          <a:xfrm>
            <a:off x="3871913" y="1911350"/>
            <a:ext cx="7850187" cy="4003675"/>
          </a:xfrm>
        </p:spPr>
        <p:txBody>
          <a:bodyPr/>
          <a:lstStyle/>
          <a:p>
            <a:pPr algn="just" eaLnBrk="1" hangingPunct="1">
              <a:buClr>
                <a:srgbClr val="00B0F0"/>
              </a:buClr>
              <a:buFont typeface="Wingdings" panose="05000000000000000000" pitchFamily="2" charset="2"/>
              <a:buChar char="§"/>
            </a:pPr>
            <a:r>
              <a:rPr lang="el-GR" altLang="el-GR" sz="2000" b="1" dirty="0">
                <a:solidFill>
                  <a:srgbClr val="44474E"/>
                </a:solidFill>
                <a:latin typeface="Century Gothic" panose="020B0502020202020204" pitchFamily="34" charset="0"/>
              </a:rPr>
              <a:t>Ορισμός υπευθύνου για την εφαρμογή του σχεδίου διαχείρισης ύποπτου κρούσματος του καταλύματος</a:t>
            </a:r>
            <a:r>
              <a:rPr lang="el-GR" altLang="el-GR" sz="2000" dirty="0">
                <a:solidFill>
                  <a:srgbClr val="44474E"/>
                </a:solidFill>
                <a:latin typeface="Century Gothic" panose="020B0502020202020204" pitchFamily="34" charset="0"/>
              </a:rPr>
              <a:t> </a:t>
            </a:r>
            <a:r>
              <a:rPr lang="el-GR" altLang="el-GR" sz="2000" b="1" dirty="0">
                <a:solidFill>
                  <a:srgbClr val="44474E"/>
                </a:solidFill>
                <a:latin typeface="Century Gothic" panose="020B0502020202020204" pitchFamily="34" charset="0"/>
              </a:rPr>
              <a:t>(Υ): </a:t>
            </a:r>
            <a:r>
              <a:rPr lang="el-GR" altLang="el-GR" sz="2000" dirty="0">
                <a:solidFill>
                  <a:srgbClr val="44474E"/>
                </a:solidFill>
                <a:latin typeface="Century Gothic" panose="020B0502020202020204" pitchFamily="34" charset="0"/>
              </a:rPr>
              <a:t>Η θέση του υπευθύνου εφαρμογής του σχεδίου διαχείρισης ύποπτου κρούσματος, ανάλογα με το μέγεθος του καταλύματος, μπορεί να καλύπτεται από τον ιδιοκτήτη της επιχείρησης, από υπάρχουσα θέση Γενικού Διευθυντή / Διευθυντή Ποιότητας κ.λπ. ή από νέα θέση στο οργανόγραμμα. Επίσης, μπορεί να ορισθεί σε επίπεδο Ομάδας Διαχείρισης. </a:t>
            </a:r>
          </a:p>
          <a:p>
            <a:pPr algn="just" eaLnBrk="1" hangingPunct="1">
              <a:buFont typeface="Wingdings" panose="05000000000000000000" pitchFamily="2" charset="2"/>
              <a:buChar char="§"/>
            </a:pPr>
            <a:endParaRPr lang="el-GR" altLang="el-GR" sz="2000" dirty="0">
              <a:solidFill>
                <a:srgbClr val="44474E"/>
              </a:solidFill>
              <a:latin typeface="Century Gothic" panose="020B0502020202020204" pitchFamily="34" charset="0"/>
            </a:endParaRPr>
          </a:p>
          <a:p>
            <a:pPr algn="just" eaLnBrk="1" hangingPunct="1">
              <a:buClr>
                <a:srgbClr val="00B0F0"/>
              </a:buClr>
              <a:buFont typeface="Wingdings" panose="05000000000000000000" pitchFamily="2" charset="2"/>
              <a:buChar char="§"/>
            </a:pPr>
            <a:r>
              <a:rPr lang="el-GR" altLang="el-GR" sz="2000" dirty="0">
                <a:solidFill>
                  <a:srgbClr val="44474E"/>
                </a:solidFill>
                <a:latin typeface="Century Gothic" panose="020B0502020202020204" pitchFamily="34" charset="0"/>
              </a:rPr>
              <a:t>Ο συντονιστής για την επίβλεψη του σχεδίου δράσης και ο υπεύθυνος εφαρμογής του σχεδίου διαχείρισης ύποπτου κρούσματος δύναται να ταυτίζονται.</a:t>
            </a:r>
          </a:p>
        </p:txBody>
      </p:sp>
      <p:pic>
        <p:nvPicPr>
          <p:cNvPr id="29700" name="Εικόνα 4">
            <a:extLst>
              <a:ext uri="{FF2B5EF4-FFF2-40B4-BE49-F238E27FC236}">
                <a16:creationId xmlns:a16="http://schemas.microsoft.com/office/drawing/2014/main" id="{BCF7A931-D9A1-43F6-8DA1-22434C48B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3" y="2671763"/>
            <a:ext cx="338455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5" name="TextBox 4">
            <a:extLst>
              <a:ext uri="{FF2B5EF4-FFF2-40B4-BE49-F238E27FC236}">
                <a16:creationId xmlns:a16="http://schemas.microsoft.com/office/drawing/2014/main" id="{022670A5-1B80-4981-8FC9-40905DD9766F}"/>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36</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9698"/>
                                        </p:tgtEl>
                                        <p:attrNameLst>
                                          <p:attrName>style.visibility</p:attrName>
                                        </p:attrNameLst>
                                      </p:cBhvr>
                                      <p:to>
                                        <p:strVal val="visible"/>
                                      </p:to>
                                    </p:set>
                                    <p:anim calcmode="lin" valueType="num">
                                      <p:cBhvr additive="base">
                                        <p:cTn id="7" dur="500" fill="hold"/>
                                        <p:tgtEl>
                                          <p:spTgt spid="29698"/>
                                        </p:tgtEl>
                                        <p:attrNameLst>
                                          <p:attrName>ppt_x</p:attrName>
                                        </p:attrNameLst>
                                      </p:cBhvr>
                                      <p:tavLst>
                                        <p:tav tm="0">
                                          <p:val>
                                            <p:strVal val="#ppt_x"/>
                                          </p:val>
                                        </p:tav>
                                        <p:tav tm="100000">
                                          <p:val>
                                            <p:strVal val="#ppt_x"/>
                                          </p:val>
                                        </p:tav>
                                      </p:tavLst>
                                    </p:anim>
                                    <p:anim calcmode="lin" valueType="num">
                                      <p:cBhvr additive="base">
                                        <p:cTn id="8" dur="500" fill="hold"/>
                                        <p:tgtEl>
                                          <p:spTgt spid="296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700"/>
                                        </p:tgtEl>
                                        <p:attrNameLst>
                                          <p:attrName>style.visibility</p:attrName>
                                        </p:attrNameLst>
                                      </p:cBhvr>
                                      <p:to>
                                        <p:strVal val="visible"/>
                                      </p:to>
                                    </p:set>
                                    <p:anim calcmode="lin" valueType="num">
                                      <p:cBhvr additive="base">
                                        <p:cTn id="11" dur="500" fill="hold"/>
                                        <p:tgtEl>
                                          <p:spTgt spid="29700"/>
                                        </p:tgtEl>
                                        <p:attrNameLst>
                                          <p:attrName>ppt_x</p:attrName>
                                        </p:attrNameLst>
                                      </p:cBhvr>
                                      <p:tavLst>
                                        <p:tav tm="0">
                                          <p:val>
                                            <p:strVal val="#ppt_x"/>
                                          </p:val>
                                        </p:tav>
                                        <p:tav tm="100000">
                                          <p:val>
                                            <p:strVal val="#ppt_x"/>
                                          </p:val>
                                        </p:tav>
                                      </p:tavLst>
                                    </p:anim>
                                    <p:anim calcmode="lin" valueType="num">
                                      <p:cBhvr additive="base">
                                        <p:cTn id="12" dur="500" fill="hold"/>
                                        <p:tgtEl>
                                          <p:spTgt spid="2970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699">
                                            <p:txEl>
                                              <p:pRg st="0" end="0"/>
                                            </p:txEl>
                                          </p:spTgt>
                                        </p:tgtEl>
                                        <p:attrNameLst>
                                          <p:attrName>style.visibility</p:attrName>
                                        </p:attrNameLst>
                                      </p:cBhvr>
                                      <p:to>
                                        <p:strVal val="visible"/>
                                      </p:to>
                                    </p:set>
                                    <p:anim calcmode="lin" valueType="num">
                                      <p:cBhvr additive="base">
                                        <p:cTn id="15"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9699">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P spid="2969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DB24371-01D0-4ACC-BB52-2775DAC24657}"/>
              </a:ext>
            </a:extLst>
          </p:cNvPr>
          <p:cNvSpPr>
            <a:spLocks noGrp="1" noChangeArrowheads="1"/>
          </p:cNvSpPr>
          <p:nvPr>
            <p:ph idx="1"/>
          </p:nvPr>
        </p:nvSpPr>
        <p:spPr>
          <a:xfrm>
            <a:off x="3929063" y="541538"/>
            <a:ext cx="7856537" cy="6316462"/>
          </a:xfrm>
        </p:spPr>
        <p:txBody>
          <a:bodyPr/>
          <a:lstStyle/>
          <a:p>
            <a:pPr marL="0" indent="0" algn="just" eaLnBrk="1" hangingPunct="1">
              <a:buFont typeface="Arial" panose="020B0604020202020204" pitchFamily="34" charset="0"/>
              <a:buNone/>
            </a:pPr>
            <a:r>
              <a:rPr lang="el-GR" altLang="el-GR" sz="2000" b="1" dirty="0">
                <a:solidFill>
                  <a:srgbClr val="44474E"/>
                </a:solidFill>
                <a:latin typeface="Century Gothic" panose="020B0502020202020204" pitchFamily="34" charset="0"/>
              </a:rPr>
              <a:t>Εάν ένας επισκέπτης  παρουσιάσει συμπτώματα συμβατά με την λοίμωξη COVID19, εφαρμόζονται τα παρακάτω</a:t>
            </a:r>
            <a:r>
              <a:rPr lang="el-GR" altLang="el-GR" sz="2000" dirty="0">
                <a:solidFill>
                  <a:srgbClr val="44474E"/>
                </a:solidFill>
                <a:latin typeface="Century Gothic" panose="020B0502020202020204" pitchFamily="34" charset="0"/>
              </a:rPr>
              <a:t>: </a:t>
            </a:r>
          </a:p>
          <a:p>
            <a:pPr marL="0" indent="0" algn="just" eaLnBrk="1" hangingPunct="1">
              <a:lnSpc>
                <a:spcPct val="85000"/>
              </a:lnSpc>
              <a:buFont typeface="Arial" panose="020B0604020202020204" pitchFamily="34" charset="0"/>
              <a:buNone/>
            </a:pPr>
            <a:r>
              <a:rPr lang="el-GR" altLang="el-GR" sz="2000" b="1" dirty="0">
                <a:solidFill>
                  <a:srgbClr val="44474E"/>
                </a:solidFill>
                <a:latin typeface="Century Gothic" panose="020B0502020202020204" pitchFamily="34" charset="0"/>
              </a:rPr>
              <a:t>1. </a:t>
            </a:r>
            <a:r>
              <a:rPr lang="el-GR" altLang="el-GR" sz="2000" dirty="0">
                <a:solidFill>
                  <a:srgbClr val="44474E"/>
                </a:solidFill>
                <a:latin typeface="Century Gothic" panose="020B0502020202020204" pitchFamily="34" charset="0"/>
              </a:rPr>
              <a:t>Καλείται ο ιατρός με τον οποίο συνεργάζεται το τουριστικό κατάλυμα ή ειδοποιούμε το </a:t>
            </a:r>
            <a:r>
              <a:rPr lang="el-GR" altLang="el-GR" sz="2000" dirty="0" err="1">
                <a:solidFill>
                  <a:srgbClr val="44474E"/>
                </a:solidFill>
                <a:latin typeface="Century Gothic" panose="020B0502020202020204" pitchFamily="34" charset="0"/>
              </a:rPr>
              <a:t>πάροχο</a:t>
            </a:r>
            <a:r>
              <a:rPr lang="el-GR" altLang="el-GR" sz="2000" dirty="0">
                <a:solidFill>
                  <a:srgbClr val="44474E"/>
                </a:solidFill>
                <a:latin typeface="Century Gothic" panose="020B0502020202020204" pitchFamily="34" charset="0"/>
              </a:rPr>
              <a:t> πρωτοβάθμιας ή/και δευτεροβάθμιας φροντίδας υγείας για αξιολόγηση του περιστατικού. </a:t>
            </a:r>
          </a:p>
          <a:p>
            <a:pPr marL="0" indent="0" algn="just" eaLnBrk="1" hangingPunct="1">
              <a:lnSpc>
                <a:spcPct val="85000"/>
              </a:lnSpc>
              <a:buFont typeface="Arial" panose="020B0604020202020204" pitchFamily="34" charset="0"/>
              <a:buNone/>
            </a:pPr>
            <a:r>
              <a:rPr lang="el-GR" altLang="el-GR" sz="2000" b="1" dirty="0">
                <a:solidFill>
                  <a:srgbClr val="44474E"/>
                </a:solidFill>
                <a:latin typeface="Century Gothic" panose="020B0502020202020204" pitchFamily="34" charset="0"/>
              </a:rPr>
              <a:t>2. </a:t>
            </a:r>
            <a:r>
              <a:rPr lang="el-GR" altLang="el-GR" sz="2000" dirty="0">
                <a:solidFill>
                  <a:srgbClr val="44474E"/>
                </a:solidFill>
                <a:latin typeface="Century Gothic" panose="020B0502020202020204" pitchFamily="34" charset="0"/>
              </a:rPr>
              <a:t>Αν ο ασθενής έχει επείγουσα ανάγκη νοσηλείας, παρουσιάζει σοβαρή κλινική εικόνα, διακομίζεται προς την οικεία μονάδα υγείας, ως ύποπτο κρούσμα COVID-19. Σε περίπτωση που δεν υπάρχει δυνατότητα διαχείρισης περιστατικού COVID-19 από τις υγειονομικές υποδομές της περιοχής πρέπει να υπάρχει πρόβλεψη για μεταφορά του ασθενή (ΕΚΑΒ, πλωτό ασθενοφόρο, </a:t>
            </a:r>
            <a:r>
              <a:rPr lang="el-GR" altLang="el-GR" sz="2000" dirty="0" err="1">
                <a:solidFill>
                  <a:srgbClr val="44474E"/>
                </a:solidFill>
                <a:latin typeface="Century Gothic" panose="020B0502020202020204" pitchFamily="34" charset="0"/>
              </a:rPr>
              <a:t>αεροδιακομιδή</a:t>
            </a:r>
            <a:r>
              <a:rPr lang="el-GR" altLang="el-GR" sz="2000" dirty="0">
                <a:solidFill>
                  <a:srgbClr val="44474E"/>
                </a:solidFill>
                <a:latin typeface="Century Gothic" panose="020B0502020202020204" pitchFamily="34" charset="0"/>
              </a:rPr>
              <a:t>) στην πλησιέστερη μονάδα υγείας όπου μπορεί να το διαχειριστεί. </a:t>
            </a:r>
          </a:p>
          <a:p>
            <a:pPr marL="0" indent="0" algn="just" eaLnBrk="1" hangingPunct="1">
              <a:lnSpc>
                <a:spcPct val="85000"/>
              </a:lnSpc>
              <a:buFont typeface="Arial" panose="020B0604020202020204" pitchFamily="34" charset="0"/>
              <a:buNone/>
            </a:pPr>
            <a:r>
              <a:rPr lang="el-GR" altLang="el-GR" sz="2000" b="1" dirty="0">
                <a:solidFill>
                  <a:srgbClr val="44474E"/>
                </a:solidFill>
                <a:latin typeface="Century Gothic" panose="020B0502020202020204" pitchFamily="34" charset="0"/>
              </a:rPr>
              <a:t>3. </a:t>
            </a:r>
            <a:r>
              <a:rPr lang="el-GR" altLang="el-GR" sz="2000" dirty="0">
                <a:solidFill>
                  <a:srgbClr val="44474E"/>
                </a:solidFill>
                <a:latin typeface="Century Gothic" panose="020B0502020202020204" pitchFamily="34" charset="0"/>
              </a:rPr>
              <a:t>Αν ο ασθενής εμφανίζει ήπια κλινική εικόνα, λαμβάνεται από τον ιατρό δείγμα για εργαστηριακή επιβεβαίωση COVID.  </a:t>
            </a:r>
          </a:p>
          <a:p>
            <a:pPr marL="0" indent="0" algn="just" eaLnBrk="1" hangingPunct="1">
              <a:lnSpc>
                <a:spcPct val="85000"/>
              </a:lnSpc>
              <a:buFont typeface="Arial" panose="020B0604020202020204" pitchFamily="34" charset="0"/>
              <a:buNone/>
            </a:pPr>
            <a:r>
              <a:rPr lang="el-GR" altLang="el-GR" sz="2000" b="1" dirty="0">
                <a:solidFill>
                  <a:srgbClr val="44474E"/>
                </a:solidFill>
                <a:latin typeface="Century Gothic" panose="020B0502020202020204" pitchFamily="34" charset="0"/>
              </a:rPr>
              <a:t>4. </a:t>
            </a:r>
            <a:r>
              <a:rPr lang="el-GR" altLang="el-GR" sz="2000" dirty="0">
                <a:solidFill>
                  <a:srgbClr val="44474E"/>
                </a:solidFill>
                <a:latin typeface="Century Gothic" panose="020B0502020202020204" pitchFamily="34" charset="0"/>
              </a:rPr>
              <a:t>Εφόσον το περιστατικό αξιολογείται ως πιθανό COVID-19 από τον </a:t>
            </a:r>
            <a:r>
              <a:rPr lang="el-GR" altLang="el-GR" sz="2000" dirty="0" err="1">
                <a:solidFill>
                  <a:srgbClr val="44474E"/>
                </a:solidFill>
                <a:latin typeface="Century Gothic" panose="020B0502020202020204" pitchFamily="34" charset="0"/>
              </a:rPr>
              <a:t>εξετάζοντα</a:t>
            </a:r>
            <a:r>
              <a:rPr lang="el-GR" altLang="el-GR" sz="2000" dirty="0">
                <a:solidFill>
                  <a:srgbClr val="44474E"/>
                </a:solidFill>
                <a:latin typeface="Century Gothic" panose="020B0502020202020204" pitchFamily="34" charset="0"/>
              </a:rPr>
              <a:t> ιατρό, ο υγειονομικός υπεύθυνος του ξενοδοχείου επικοινωνεί ΑΜΕΣΑ με τον ΕΟΔΥ στα τηλέφωνα 210 5212054 ή τον ειδικό τετραψήφιο αριθμό 1135 (όλο το 24ωρο),για δήλωση του ύποπτου κρούσματος και οδηγίες αντιμετώπισής του. </a:t>
            </a:r>
          </a:p>
        </p:txBody>
      </p:sp>
      <p:pic>
        <p:nvPicPr>
          <p:cNvPr id="30724" name="Εικόνα 4">
            <a:extLst>
              <a:ext uri="{FF2B5EF4-FFF2-40B4-BE49-F238E27FC236}">
                <a16:creationId xmlns:a16="http://schemas.microsoft.com/office/drawing/2014/main" id="{3F36443F-D28B-4F0F-9D96-25CA5E28E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875" y="2765425"/>
            <a:ext cx="3314700"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Τίτλος 1">
            <a:extLst>
              <a:ext uri="{FF2B5EF4-FFF2-40B4-BE49-F238E27FC236}">
                <a16:creationId xmlns:a16="http://schemas.microsoft.com/office/drawing/2014/main" id="{9FFFC867-2623-4B24-A60B-2B0178D4553F}"/>
              </a:ext>
            </a:extLst>
          </p:cNvPr>
          <p:cNvSpPr txBox="1">
            <a:spLocks noChangeArrowheads="1"/>
          </p:cNvSpPr>
          <p:nvPr/>
        </p:nvSpPr>
        <p:spPr bwMode="auto">
          <a:xfrm>
            <a:off x="601663" y="693738"/>
            <a:ext cx="315595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l-GR" altLang="el-GR" sz="1800" b="1">
                <a:solidFill>
                  <a:schemeClr val="bg1"/>
                </a:solidFill>
                <a:latin typeface="Century Gothic" panose="020B0502020202020204" pitchFamily="34" charset="0"/>
              </a:rPr>
              <a:t>Σχέδιο Διαχείρισης Υπόπτου Κρούσματος </a:t>
            </a:r>
            <a:br>
              <a:rPr lang="el-GR" altLang="el-GR" sz="1800" b="1">
                <a:solidFill>
                  <a:schemeClr val="bg1"/>
                </a:solidFill>
                <a:latin typeface="Century Gothic" panose="020B0502020202020204" pitchFamily="34" charset="0"/>
              </a:rPr>
            </a:br>
            <a:r>
              <a:rPr lang="el-GR" altLang="el-GR" sz="1800" b="1">
                <a:solidFill>
                  <a:schemeClr val="bg1"/>
                </a:solidFill>
                <a:latin typeface="Century Gothic" panose="020B0502020202020204" pitchFamily="34" charset="0"/>
              </a:rPr>
              <a:t>(γραπτό σχέδιο ΕΟΔΥ)</a:t>
            </a:r>
            <a:endParaRPr lang="el-GR" altLang="el-GR">
              <a:solidFill>
                <a:schemeClr val="bg1"/>
              </a:solidFill>
              <a:latin typeface="Century Gothic" panose="020B0502020202020204" pitchFamily="34" charset="0"/>
            </a:endParaRPr>
          </a:p>
        </p:txBody>
      </p:sp>
      <p:sp>
        <p:nvSpPr>
          <p:cNvPr id="57349" name="TextBox 6">
            <a:extLst>
              <a:ext uri="{FF2B5EF4-FFF2-40B4-BE49-F238E27FC236}">
                <a16:creationId xmlns:a16="http://schemas.microsoft.com/office/drawing/2014/main" id="{366635BE-2573-4ABE-B68E-563AC1DE2EAF}"/>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37</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30724"/>
                                        </p:tgtEl>
                                        <p:attrNameLst>
                                          <p:attrName>style.visibility</p:attrName>
                                        </p:attrNameLst>
                                      </p:cBhvr>
                                      <p:to>
                                        <p:strVal val="visible"/>
                                      </p:to>
                                    </p:set>
                                    <p:anim calcmode="lin" valueType="num">
                                      <p:cBhvr additive="base">
                                        <p:cTn id="12" dur="500" fill="hold"/>
                                        <p:tgtEl>
                                          <p:spTgt spid="30724"/>
                                        </p:tgtEl>
                                        <p:attrNameLst>
                                          <p:attrName>ppt_x</p:attrName>
                                        </p:attrNameLst>
                                      </p:cBhvr>
                                      <p:tavLst>
                                        <p:tav tm="0">
                                          <p:val>
                                            <p:strVal val="#ppt_x"/>
                                          </p:val>
                                        </p:tav>
                                        <p:tav tm="100000">
                                          <p:val>
                                            <p:strVal val="#ppt_x"/>
                                          </p:val>
                                        </p:tav>
                                      </p:tavLst>
                                    </p:anim>
                                    <p:anim calcmode="lin" valueType="num">
                                      <p:cBhvr additive="base">
                                        <p:cTn id="13" dur="500" fill="hold"/>
                                        <p:tgtEl>
                                          <p:spTgt spid="30724"/>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additive="base">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additive="base">
                                        <p:cTn id="3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2872B87-4B9B-4A52-BFBF-F84259EA8755}"/>
              </a:ext>
            </a:extLst>
          </p:cNvPr>
          <p:cNvSpPr>
            <a:spLocks noGrp="1" noChangeArrowheads="1"/>
          </p:cNvSpPr>
          <p:nvPr>
            <p:ph idx="1"/>
          </p:nvPr>
        </p:nvSpPr>
        <p:spPr>
          <a:xfrm>
            <a:off x="3984625" y="1223963"/>
            <a:ext cx="7732713" cy="5165725"/>
          </a:xfrm>
        </p:spPr>
        <p:txBody>
          <a:bodyPr/>
          <a:lstStyle/>
          <a:p>
            <a:pPr marL="0" indent="0" algn="just" eaLnBrk="1" hangingPunct="1">
              <a:buFont typeface="Arial" panose="020B0604020202020204" pitchFamily="34" charset="0"/>
              <a:buNone/>
            </a:pPr>
            <a:r>
              <a:rPr lang="el-GR" altLang="el-GR" sz="2000" b="1">
                <a:solidFill>
                  <a:srgbClr val="44474E"/>
                </a:solidFill>
                <a:latin typeface="Century Gothic" panose="020B0502020202020204" pitchFamily="34" charset="0"/>
              </a:rPr>
              <a:t>Εάν ένας επισκέπτης  παρουσιάσει συμπτώματα συμβατά με την λοίμωξη COVID19, εφαρμόζονται τα παρακάτω</a:t>
            </a:r>
            <a:r>
              <a:rPr lang="el-GR" altLang="el-GR" sz="2000">
                <a:solidFill>
                  <a:srgbClr val="44474E"/>
                </a:solidFill>
                <a:latin typeface="Century Gothic" panose="020B0502020202020204" pitchFamily="34" charset="0"/>
              </a:rPr>
              <a:t>: </a:t>
            </a:r>
          </a:p>
          <a:p>
            <a:pPr marL="0" indent="0" algn="just" eaLnBrk="1" hangingPunct="1">
              <a:buFont typeface="Arial" panose="020B0604020202020204" pitchFamily="34" charset="0"/>
              <a:buNone/>
            </a:pPr>
            <a:r>
              <a:rPr lang="el-GR" altLang="el-GR" sz="2000" b="1">
                <a:solidFill>
                  <a:srgbClr val="44474E"/>
                </a:solidFill>
                <a:latin typeface="Century Gothic" panose="020B0502020202020204" pitchFamily="34" charset="0"/>
              </a:rPr>
              <a:t>5. </a:t>
            </a:r>
            <a:r>
              <a:rPr lang="el-GR" altLang="el-GR" sz="2000">
                <a:solidFill>
                  <a:srgbClr val="44474E"/>
                </a:solidFill>
                <a:latin typeface="Century Gothic" panose="020B0502020202020204" pitchFamily="34" charset="0"/>
              </a:rPr>
              <a:t>Ο ασθενής με ήπια κλινική εικόνα παραμένει στο δωμάτιό του, μέχρι τη γνωστοποίηση των αποτελεσμάτων του εργαστηριακού ελέγχου. </a:t>
            </a:r>
          </a:p>
          <a:p>
            <a:pPr marL="0" indent="0" algn="just" eaLnBrk="1" hangingPunct="1">
              <a:buFont typeface="Arial" panose="020B0604020202020204" pitchFamily="34" charset="0"/>
              <a:buNone/>
            </a:pPr>
            <a:r>
              <a:rPr lang="el-GR" altLang="el-GR" sz="2000" b="1">
                <a:solidFill>
                  <a:srgbClr val="44474E"/>
                </a:solidFill>
                <a:latin typeface="Century Gothic" panose="020B0502020202020204" pitchFamily="34" charset="0"/>
              </a:rPr>
              <a:t>6. </a:t>
            </a:r>
            <a:r>
              <a:rPr lang="el-GR" altLang="el-GR" sz="2000">
                <a:solidFill>
                  <a:srgbClr val="44474E"/>
                </a:solidFill>
                <a:latin typeface="Century Gothic" panose="020B0502020202020204" pitchFamily="34" charset="0"/>
              </a:rPr>
              <a:t>Κατά την ως άνω αναμονή, αποφεύγεται η είσοδος προσωπικού στο δωμάτιο του ασθενούς, αν δεν υπάρχει σημαντικός λόγος. Αν παρουσιαστεί ανάγκη, ένα μέλος προσωπικού του καταλύματος συνιστάται να ασχολείται κατά αποκλειστικότητα με το πιθανό κρούσμα.</a:t>
            </a:r>
          </a:p>
          <a:p>
            <a:pPr marL="0" indent="0" algn="just" eaLnBrk="1" hangingPunct="1">
              <a:buFont typeface="Arial" panose="020B0604020202020204" pitchFamily="34" charset="0"/>
              <a:buNone/>
            </a:pPr>
            <a:r>
              <a:rPr lang="el-GR" altLang="el-GR" sz="2000" b="1">
                <a:solidFill>
                  <a:srgbClr val="44474E"/>
                </a:solidFill>
                <a:latin typeface="Century Gothic" panose="020B0502020202020204" pitchFamily="34" charset="0"/>
              </a:rPr>
              <a:t>7. </a:t>
            </a:r>
            <a:r>
              <a:rPr lang="el-GR" altLang="el-GR" sz="2000">
                <a:solidFill>
                  <a:srgbClr val="44474E"/>
                </a:solidFill>
                <a:latin typeface="Century Gothic" panose="020B0502020202020204" pitchFamily="34" charset="0"/>
              </a:rPr>
              <a:t>Ο ιατρός και το προσωπικό του ξενοδοχείου που θα εισέλθει στο δωμάτιο του ύποπτου η αργότερα επιβεβαιωμένου κρούσματος πρέπει να χρησιμοποιήσει μέσα ατομικής προστασίας (ΜΑΠ)  υψηλής προστασίας (μάσκες, γυαλιά, αδιάβροχες μιας χρήσης ρόμπες). Το ίδιο ισχύει και για το προσωπικό που θα ασχοληθεί με το καθαρισμό δωματίου ασθενή με COVID-19.</a:t>
            </a:r>
            <a:endParaRPr lang="el-GR" altLang="el-GR">
              <a:solidFill>
                <a:srgbClr val="44474E"/>
              </a:solidFill>
            </a:endParaRPr>
          </a:p>
        </p:txBody>
      </p:sp>
      <p:pic>
        <p:nvPicPr>
          <p:cNvPr id="31748" name="Εικόνα 4">
            <a:extLst>
              <a:ext uri="{FF2B5EF4-FFF2-40B4-BE49-F238E27FC236}">
                <a16:creationId xmlns:a16="http://schemas.microsoft.com/office/drawing/2014/main" id="{F289515C-873A-45F6-AB2B-85B0ADD0C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806825"/>
            <a:ext cx="24257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Εικόνα 7">
            <a:extLst>
              <a:ext uri="{FF2B5EF4-FFF2-40B4-BE49-F238E27FC236}">
                <a16:creationId xmlns:a16="http://schemas.microsoft.com/office/drawing/2014/main" id="{B734BA3A-05C5-42E6-8C39-41D7446BD2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3" y="1951038"/>
            <a:ext cx="29114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Τίτλος 1">
            <a:extLst>
              <a:ext uri="{FF2B5EF4-FFF2-40B4-BE49-F238E27FC236}">
                <a16:creationId xmlns:a16="http://schemas.microsoft.com/office/drawing/2014/main" id="{44BA0854-9421-4EA5-809F-ECB8535AA05A}"/>
              </a:ext>
            </a:extLst>
          </p:cNvPr>
          <p:cNvSpPr txBox="1">
            <a:spLocks noChangeArrowheads="1"/>
          </p:cNvSpPr>
          <p:nvPr/>
        </p:nvSpPr>
        <p:spPr bwMode="auto">
          <a:xfrm>
            <a:off x="601663" y="693738"/>
            <a:ext cx="315595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l-GR" altLang="el-GR" sz="1800" b="1">
                <a:solidFill>
                  <a:schemeClr val="bg1"/>
                </a:solidFill>
                <a:latin typeface="Century Gothic" panose="020B0502020202020204" pitchFamily="34" charset="0"/>
              </a:rPr>
              <a:t>Σχέδιο Διαχείρισης Υπόπτου Κρούσματος </a:t>
            </a:r>
            <a:br>
              <a:rPr lang="el-GR" altLang="el-GR" sz="1800" b="1">
                <a:solidFill>
                  <a:schemeClr val="bg1"/>
                </a:solidFill>
                <a:latin typeface="Century Gothic" panose="020B0502020202020204" pitchFamily="34" charset="0"/>
              </a:rPr>
            </a:br>
            <a:r>
              <a:rPr lang="el-GR" altLang="el-GR" sz="1800" b="1">
                <a:solidFill>
                  <a:schemeClr val="bg1"/>
                </a:solidFill>
                <a:latin typeface="Century Gothic" panose="020B0502020202020204" pitchFamily="34" charset="0"/>
              </a:rPr>
              <a:t>(γραπτό σχέδιο ΕΟΔΥ)</a:t>
            </a:r>
            <a:endParaRPr lang="el-GR" altLang="el-GR">
              <a:solidFill>
                <a:schemeClr val="bg1"/>
              </a:solidFill>
              <a:latin typeface="Century Gothic" panose="020B0502020202020204" pitchFamily="34" charset="0"/>
            </a:endParaRPr>
          </a:p>
        </p:txBody>
      </p:sp>
      <p:sp>
        <p:nvSpPr>
          <p:cNvPr id="58374" name="TextBox 7">
            <a:extLst>
              <a:ext uri="{FF2B5EF4-FFF2-40B4-BE49-F238E27FC236}">
                <a16:creationId xmlns:a16="http://schemas.microsoft.com/office/drawing/2014/main" id="{C56C94E1-795A-438A-A0B9-BB65DF434E2D}"/>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38</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749"/>
                                        </p:tgtEl>
                                        <p:attrNameLst>
                                          <p:attrName>style.visibility</p:attrName>
                                        </p:attrNameLst>
                                      </p:cBhvr>
                                      <p:to>
                                        <p:strVal val="visible"/>
                                      </p:to>
                                    </p:set>
                                    <p:anim calcmode="lin" valueType="num">
                                      <p:cBhvr additive="base">
                                        <p:cTn id="11" dur="500" fill="hold"/>
                                        <p:tgtEl>
                                          <p:spTgt spid="31749"/>
                                        </p:tgtEl>
                                        <p:attrNameLst>
                                          <p:attrName>ppt_x</p:attrName>
                                        </p:attrNameLst>
                                      </p:cBhvr>
                                      <p:tavLst>
                                        <p:tav tm="0">
                                          <p:val>
                                            <p:strVal val="#ppt_x"/>
                                          </p:val>
                                        </p:tav>
                                        <p:tav tm="100000">
                                          <p:val>
                                            <p:strVal val="#ppt_x"/>
                                          </p:val>
                                        </p:tav>
                                      </p:tavLst>
                                    </p:anim>
                                    <p:anim calcmode="lin" valueType="num">
                                      <p:cBhvr additive="base">
                                        <p:cTn id="12" dur="500" fill="hold"/>
                                        <p:tgtEl>
                                          <p:spTgt spid="3174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748"/>
                                        </p:tgtEl>
                                        <p:attrNameLst>
                                          <p:attrName>style.visibility</p:attrName>
                                        </p:attrNameLst>
                                      </p:cBhvr>
                                      <p:to>
                                        <p:strVal val="visible"/>
                                      </p:to>
                                    </p:set>
                                    <p:anim calcmode="lin" valueType="num">
                                      <p:cBhvr additive="base">
                                        <p:cTn id="15" dur="500" fill="hold"/>
                                        <p:tgtEl>
                                          <p:spTgt spid="31748"/>
                                        </p:tgtEl>
                                        <p:attrNameLst>
                                          <p:attrName>ppt_x</p:attrName>
                                        </p:attrNameLst>
                                      </p:cBhvr>
                                      <p:tavLst>
                                        <p:tav tm="0">
                                          <p:val>
                                            <p:strVal val="#ppt_x"/>
                                          </p:val>
                                        </p:tav>
                                        <p:tav tm="100000">
                                          <p:val>
                                            <p:strVal val="#ppt_x"/>
                                          </p:val>
                                        </p:tav>
                                      </p:tavLst>
                                    </p:anim>
                                    <p:anim calcmode="lin" valueType="num">
                                      <p:cBhvr additive="base">
                                        <p:cTn id="16" dur="500" fill="hold"/>
                                        <p:tgtEl>
                                          <p:spTgt spid="3174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1" name="Θέση περιεχομένου 2">
            <a:extLst>
              <a:ext uri="{FF2B5EF4-FFF2-40B4-BE49-F238E27FC236}">
                <a16:creationId xmlns:a16="http://schemas.microsoft.com/office/drawing/2014/main" id="{4C74FE89-4B55-4703-BD7A-6C08A6FAECB7}"/>
              </a:ext>
            </a:extLst>
          </p:cNvPr>
          <p:cNvSpPr>
            <a:spLocks noGrp="1" noChangeArrowheads="1"/>
          </p:cNvSpPr>
          <p:nvPr>
            <p:ph idx="1"/>
          </p:nvPr>
        </p:nvSpPr>
        <p:spPr>
          <a:xfrm>
            <a:off x="4019550" y="1320800"/>
            <a:ext cx="7686675" cy="4838700"/>
          </a:xfrm>
        </p:spPr>
        <p:txBody>
          <a:bodyPr/>
          <a:lstStyle/>
          <a:p>
            <a:pPr marL="0" indent="0" algn="just" eaLnBrk="1" hangingPunct="1">
              <a:buFont typeface="Arial" panose="020B0604020202020204" pitchFamily="34" charset="0"/>
              <a:buNone/>
            </a:pPr>
            <a:r>
              <a:rPr lang="el-GR" altLang="el-GR" sz="2000" b="1">
                <a:solidFill>
                  <a:srgbClr val="44474E"/>
                </a:solidFill>
                <a:latin typeface="Century Gothic" panose="020B0502020202020204" pitchFamily="34" charset="0"/>
              </a:rPr>
              <a:t>Εάν ένας επισκέπτης  παρουσιάσει συμπτώματα συμβατά με την λοίμωξη COVID19, εφαρμόζονται τα παρακάτω</a:t>
            </a:r>
            <a:r>
              <a:rPr lang="el-GR" altLang="el-GR" sz="2000">
                <a:solidFill>
                  <a:srgbClr val="44474E"/>
                </a:solidFill>
                <a:latin typeface="Century Gothic" panose="020B0502020202020204" pitchFamily="34" charset="0"/>
              </a:rPr>
              <a:t>: </a:t>
            </a:r>
          </a:p>
          <a:p>
            <a:pPr marL="0" indent="0" algn="just" eaLnBrk="1" hangingPunct="1">
              <a:buFont typeface="Arial" panose="020B0604020202020204" pitchFamily="34" charset="0"/>
              <a:buNone/>
            </a:pPr>
            <a:r>
              <a:rPr lang="el-GR" altLang="el-GR" sz="2000" b="1">
                <a:solidFill>
                  <a:srgbClr val="44474E"/>
                </a:solidFill>
                <a:latin typeface="Century Gothic" panose="020B0502020202020204" pitchFamily="34" charset="0"/>
              </a:rPr>
              <a:t>8. </a:t>
            </a:r>
            <a:r>
              <a:rPr lang="el-GR" altLang="el-GR" sz="2000">
                <a:solidFill>
                  <a:srgbClr val="44474E"/>
                </a:solidFill>
                <a:latin typeface="Century Gothic" panose="020B0502020202020204" pitchFamily="34" charset="0"/>
              </a:rPr>
              <a:t>Αν επιβεβαιωθεί ως κρούσμα COVID, μεταφέρεται στο ειδικό ξενοδοχείο καραντίνας και αργότερα σε υγειονομική μονάδα η οποία θα φιλοξενεί τους ασθενείς με COVID-19 αν χρήζει νοσηλεία. Αν δεν επιβεβαιωθεί ως κρούσμα COVID, αντιμετωπίζεται στο χώρο του ξενοδοχείου με τις οδηγίες του θεράποντος ιατρού. </a:t>
            </a:r>
          </a:p>
          <a:p>
            <a:pPr marL="0" indent="0" algn="just" eaLnBrk="1" hangingPunct="1">
              <a:buFont typeface="Arial" panose="020B0604020202020204" pitchFamily="34" charset="0"/>
              <a:buNone/>
            </a:pPr>
            <a:r>
              <a:rPr lang="el-GR" altLang="el-GR" sz="2000" b="1">
                <a:solidFill>
                  <a:srgbClr val="44474E"/>
                </a:solidFill>
                <a:latin typeface="Century Gothic" panose="020B0502020202020204" pitchFamily="34" charset="0"/>
              </a:rPr>
              <a:t>9. </a:t>
            </a:r>
            <a:r>
              <a:rPr lang="el-GR" altLang="el-GR" sz="2000">
                <a:solidFill>
                  <a:srgbClr val="44474E"/>
                </a:solidFill>
                <a:latin typeface="Century Gothic" panose="020B0502020202020204" pitchFamily="34" charset="0"/>
              </a:rPr>
              <a:t>Ο ασθενής μεταφέρεται με ΜΑΠ (απλή χειρουργική μάσκα) και ιδιωτικό μεταφορικό μέσο. </a:t>
            </a:r>
          </a:p>
          <a:p>
            <a:pPr marL="0" indent="0" algn="just" eaLnBrk="1" hangingPunct="1">
              <a:buFont typeface="Arial" panose="020B0604020202020204" pitchFamily="34" charset="0"/>
              <a:buNone/>
            </a:pPr>
            <a:r>
              <a:rPr lang="el-GR" altLang="el-GR" sz="2000" b="1">
                <a:solidFill>
                  <a:srgbClr val="44474E"/>
                </a:solidFill>
                <a:latin typeface="Century Gothic" panose="020B0502020202020204" pitchFamily="34" charset="0"/>
              </a:rPr>
              <a:t>10. </a:t>
            </a:r>
            <a:r>
              <a:rPr lang="el-GR" altLang="el-GR" sz="2000">
                <a:solidFill>
                  <a:srgbClr val="44474E"/>
                </a:solidFill>
                <a:latin typeface="Century Gothic" panose="020B0502020202020204" pitchFamily="34" charset="0"/>
              </a:rPr>
              <a:t>Αν υπάρχει συνοδός του ασθενούς, που επιθυμεί να μείνει κοντά του για να τον φροντίζει (π.χ. σύζυγος), πρέπει να χορηγηθεί στο συνοδό απλή χειρουργική μάσκα και να του συστηθεί να πλένει τα χέρια του, κάθε φορά που έρχεται σε επαφή με εκκρίσεις του ασθενή (π.χ. σάλιο) και οπωσδήποτε πριν ο συνοδός αγγίξει το πρόσωπό του ή φάει ή πιει.</a:t>
            </a:r>
          </a:p>
        </p:txBody>
      </p:sp>
      <p:pic>
        <p:nvPicPr>
          <p:cNvPr id="32772" name="Εικόνα 5">
            <a:extLst>
              <a:ext uri="{FF2B5EF4-FFF2-40B4-BE49-F238E27FC236}">
                <a16:creationId xmlns:a16="http://schemas.microsoft.com/office/drawing/2014/main" id="{209CC234-495F-4375-87C3-A1027764A2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2278063"/>
            <a:ext cx="3400425"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6">
            <a:extLst>
              <a:ext uri="{FF2B5EF4-FFF2-40B4-BE49-F238E27FC236}">
                <a16:creationId xmlns:a16="http://schemas.microsoft.com/office/drawing/2014/main" id="{D26F72CC-1BE7-4E69-8F55-08F816B15090}"/>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39</a:t>
            </a:r>
          </a:p>
        </p:txBody>
      </p:sp>
      <p:sp>
        <p:nvSpPr>
          <p:cNvPr id="8" name="Τίτλος 1">
            <a:extLst>
              <a:ext uri="{FF2B5EF4-FFF2-40B4-BE49-F238E27FC236}">
                <a16:creationId xmlns:a16="http://schemas.microsoft.com/office/drawing/2014/main" id="{2DBDF4FA-D2A4-418F-9D8B-954A615D8321}"/>
              </a:ext>
            </a:extLst>
          </p:cNvPr>
          <p:cNvSpPr txBox="1">
            <a:spLocks noChangeArrowheads="1"/>
          </p:cNvSpPr>
          <p:nvPr/>
        </p:nvSpPr>
        <p:spPr bwMode="auto">
          <a:xfrm>
            <a:off x="601663" y="693738"/>
            <a:ext cx="315595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l-GR" altLang="el-GR" sz="1800" b="1">
                <a:solidFill>
                  <a:schemeClr val="bg1"/>
                </a:solidFill>
                <a:latin typeface="Century Gothic" panose="020B0502020202020204" pitchFamily="34" charset="0"/>
              </a:rPr>
              <a:t>Σχέδιο Διαχείρισης Υπόπτου Κρούσματος </a:t>
            </a:r>
            <a:br>
              <a:rPr lang="el-GR" altLang="el-GR" sz="1800" b="1">
                <a:solidFill>
                  <a:schemeClr val="bg1"/>
                </a:solidFill>
                <a:latin typeface="Century Gothic" panose="020B0502020202020204" pitchFamily="34" charset="0"/>
              </a:rPr>
            </a:br>
            <a:r>
              <a:rPr lang="el-GR" altLang="el-GR" sz="1800" b="1">
                <a:solidFill>
                  <a:schemeClr val="bg1"/>
                </a:solidFill>
                <a:latin typeface="Century Gothic" panose="020B0502020202020204" pitchFamily="34" charset="0"/>
              </a:rPr>
              <a:t>(γραπτό σχέδιο ΕΟΔΥ)</a:t>
            </a:r>
            <a:endParaRPr lang="el-GR" altLang="el-GR">
              <a:solidFill>
                <a:schemeClr val="bg1"/>
              </a:solidFill>
              <a:latin typeface="Century Gothic" panose="020B0502020202020204" pitchFamily="34"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772"/>
                                        </p:tgtEl>
                                        <p:attrNameLst>
                                          <p:attrName>style.visibility</p:attrName>
                                        </p:attrNameLst>
                                      </p:cBhvr>
                                      <p:to>
                                        <p:strVal val="visible"/>
                                      </p:to>
                                    </p:set>
                                    <p:anim calcmode="lin" valueType="num">
                                      <p:cBhvr additive="base">
                                        <p:cTn id="11" dur="500" fill="hold"/>
                                        <p:tgtEl>
                                          <p:spTgt spid="32772"/>
                                        </p:tgtEl>
                                        <p:attrNameLst>
                                          <p:attrName>ppt_x</p:attrName>
                                        </p:attrNameLst>
                                      </p:cBhvr>
                                      <p:tavLst>
                                        <p:tav tm="0">
                                          <p:val>
                                            <p:strVal val="#ppt_x"/>
                                          </p:val>
                                        </p:tav>
                                        <p:tav tm="100000">
                                          <p:val>
                                            <p:strVal val="#ppt_x"/>
                                          </p:val>
                                        </p:tav>
                                      </p:tavLst>
                                    </p:anim>
                                    <p:anim calcmode="lin" valueType="num">
                                      <p:cBhvr additive="base">
                                        <p:cTn id="12" dur="500" fill="hold"/>
                                        <p:tgtEl>
                                          <p:spTgt spid="3277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2771">
                                            <p:txEl>
                                              <p:pRg st="0" end="0"/>
                                            </p:txEl>
                                          </p:spTgt>
                                        </p:tgtEl>
                                        <p:attrNameLst>
                                          <p:attrName>style.visibility</p:attrName>
                                        </p:attrNameLst>
                                      </p:cBhvr>
                                      <p:to>
                                        <p:strVal val="visible"/>
                                      </p:to>
                                    </p:set>
                                    <p:anim calcmode="lin" valueType="num">
                                      <p:cBhvr additive="base">
                                        <p:cTn id="15"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2771">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2771">
                                            <p:txEl>
                                              <p:pRg st="1" end="1"/>
                                            </p:txEl>
                                          </p:spTgt>
                                        </p:tgtEl>
                                        <p:attrNameLst>
                                          <p:attrName>style.visibility</p:attrName>
                                        </p:attrNameLst>
                                      </p:cBhvr>
                                      <p:to>
                                        <p:strVal val="visible"/>
                                      </p:to>
                                    </p:set>
                                    <p:anim calcmode="lin" valueType="num">
                                      <p:cBhvr additive="base">
                                        <p:cTn id="19"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1">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771">
                                            <p:txEl>
                                              <p:pRg st="2" end="2"/>
                                            </p:txEl>
                                          </p:spTgt>
                                        </p:tgtEl>
                                        <p:attrNameLst>
                                          <p:attrName>style.visibility</p:attrName>
                                        </p:attrNameLst>
                                      </p:cBhvr>
                                      <p:to>
                                        <p:strVal val="visible"/>
                                      </p:to>
                                    </p:set>
                                    <p:anim calcmode="lin" valueType="num">
                                      <p:cBhvr additive="base">
                                        <p:cTn id="23"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2771">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771">
                                            <p:txEl>
                                              <p:pRg st="3" end="3"/>
                                            </p:txEl>
                                          </p:spTgt>
                                        </p:tgtEl>
                                        <p:attrNameLst>
                                          <p:attrName>style.visibility</p:attrName>
                                        </p:attrNameLst>
                                      </p:cBhvr>
                                      <p:to>
                                        <p:strVal val="visible"/>
                                      </p:to>
                                    </p:set>
                                    <p:anim calcmode="lin" valueType="num">
                                      <p:cBhvr additive="base">
                                        <p:cTn id="27"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7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2A95C5F-E29D-469D-9D15-63B55C79A658}"/>
              </a:ext>
            </a:extLst>
          </p:cNvPr>
          <p:cNvSpPr>
            <a:spLocks noGrp="1"/>
          </p:cNvSpPr>
          <p:nvPr>
            <p:ph idx="1"/>
          </p:nvPr>
        </p:nvSpPr>
        <p:spPr>
          <a:xfrm>
            <a:off x="3852863" y="1809750"/>
            <a:ext cx="7864475" cy="4184650"/>
          </a:xfrm>
        </p:spPr>
        <p:txBody>
          <a:bodyPr rtlCol="0">
            <a:normAutofit/>
          </a:bodyPr>
          <a:lstStyle/>
          <a:p>
            <a:pPr marL="0" indent="0" algn="just" eaLnBrk="1" fontAlgn="auto" hangingPunct="1">
              <a:spcAft>
                <a:spcPts val="0"/>
              </a:spcAft>
              <a:buFont typeface="Arial" panose="020B0604020202020204" pitchFamily="34" charset="0"/>
              <a:buNone/>
              <a:defRPr/>
            </a:pPr>
            <a:r>
              <a:rPr lang="el-GR" sz="2000" dirty="0">
                <a:solidFill>
                  <a:srgbClr val="44474E"/>
                </a:solidFill>
                <a:latin typeface="Century Gothic" panose="020B0502020202020204" pitchFamily="34" charset="0"/>
              </a:rPr>
              <a:t>Στενή επαφή με κρούσμα COVID-19 στο χώρο του ξενοδοχείου θεωρείται:</a:t>
            </a:r>
          </a:p>
          <a:p>
            <a:pPr marL="0" indent="0" algn="just" eaLnBrk="1" fontAlgn="auto" hangingPunct="1">
              <a:spcAft>
                <a:spcPts val="0"/>
              </a:spcAft>
              <a:buFont typeface="Arial" panose="020B0604020202020204" pitchFamily="34" charset="0"/>
              <a:buNone/>
              <a:defRPr/>
            </a:pPr>
            <a:endParaRPr lang="el-GR" sz="2000" dirty="0">
              <a:solidFill>
                <a:srgbClr val="44474E"/>
              </a:solidFill>
              <a:latin typeface="Century Gothic" panose="020B0502020202020204" pitchFamily="34" charset="0"/>
            </a:endParaRPr>
          </a:p>
          <a:p>
            <a:pPr algn="just"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Η διαμονή στο ίδιο δωμάτιο με επιβεβαιωμένο κρούσμα COVID-19.</a:t>
            </a:r>
          </a:p>
          <a:p>
            <a:pPr algn="just"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Η άμεση σωματική επαφή με επιβεβαιωμένο κρούσμα COVID-19 (π.χ. χειραψία).</a:t>
            </a:r>
          </a:p>
          <a:p>
            <a:pPr algn="just"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Η επαφή πρόσωπο με πρόσωπο ή παραμονή σε κλειστό χώρο με επιβεβαιωμένο κρούσμα COVID-19 σε απόσταση &lt;2 μέτρων και για διάστημα &gt;15 λεπτά.</a:t>
            </a:r>
          </a:p>
          <a:p>
            <a:pPr algn="just"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Η απροφύλακτη επαφή με μολυσματικές εκκρίσεις επιβεβαιωμένου κρούσματος (πχ εμέσματα).</a:t>
            </a:r>
          </a:p>
        </p:txBody>
      </p:sp>
      <p:pic>
        <p:nvPicPr>
          <p:cNvPr id="7171" name="Picture 2" descr="ovid-19: Marriott Looks to Take Hotel Cleanliness Standards to ...">
            <a:extLst>
              <a:ext uri="{FF2B5EF4-FFF2-40B4-BE49-F238E27FC236}">
                <a16:creationId xmlns:a16="http://schemas.microsoft.com/office/drawing/2014/main" id="{417E564A-B8F6-4B6B-9FAB-0C5BDC9FF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8" y="2641600"/>
            <a:ext cx="33813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3">
            <a:extLst>
              <a:ext uri="{FF2B5EF4-FFF2-40B4-BE49-F238E27FC236}">
                <a16:creationId xmlns:a16="http://schemas.microsoft.com/office/drawing/2014/main" id="{DCC1F562-F8F7-4669-9982-7638CDE231E9}"/>
              </a:ext>
            </a:extLst>
          </p:cNvPr>
          <p:cNvSpPr txBox="1">
            <a:spLocks noChangeArrowheads="1"/>
          </p:cNvSpPr>
          <p:nvPr/>
        </p:nvSpPr>
        <p:spPr bwMode="auto">
          <a:xfrm>
            <a:off x="11345863" y="196850"/>
            <a:ext cx="2365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8</a:t>
            </a:r>
          </a:p>
        </p:txBody>
      </p:sp>
      <p:sp>
        <p:nvSpPr>
          <p:cNvPr id="6" name="Θέση περιεχομένου 6">
            <a:extLst>
              <a:ext uri="{FF2B5EF4-FFF2-40B4-BE49-F238E27FC236}">
                <a16:creationId xmlns:a16="http://schemas.microsoft.com/office/drawing/2014/main" id="{C49D11CA-1266-4B26-89BD-134CC587F150}"/>
              </a:ext>
            </a:extLst>
          </p:cNvPr>
          <p:cNvSpPr txBox="1">
            <a:spLocks/>
          </p:cNvSpPr>
          <p:nvPr/>
        </p:nvSpPr>
        <p:spPr bwMode="auto">
          <a:xfrm>
            <a:off x="501650" y="704850"/>
            <a:ext cx="3351213"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Γενικές Οδηγίες Ενημέρωσης Εργαζομένων για COVID-19</a:t>
            </a:r>
          </a:p>
          <a:p>
            <a:pPr algn="just" eaLnBrk="1" hangingPunct="1">
              <a:lnSpc>
                <a:spcPct val="100000"/>
              </a:lnSpc>
              <a:buFont typeface="Arial" panose="020B0604020202020204" pitchFamily="34" charset="0"/>
              <a:buNone/>
            </a:pPr>
            <a:endParaRPr lang="el-GR" altLang="el-GR" sz="1200" b="1">
              <a:solidFill>
                <a:schemeClr val="bg1"/>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ppt_x"/>
                                          </p:val>
                                        </p:tav>
                                        <p:tav tm="100000">
                                          <p:val>
                                            <p:strVal val="#ppt_x"/>
                                          </p:val>
                                        </p:tav>
                                      </p:tavLst>
                                    </p:anim>
                                    <p:anim calcmode="lin" valueType="num">
                                      <p:cBhvr additive="base">
                                        <p:cTn id="8" dur="500" fill="hold"/>
                                        <p:tgtEl>
                                          <p:spTgt spid="717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ppt_x"/>
                                          </p:val>
                                        </p:tav>
                                        <p:tav tm="100000">
                                          <p:val>
                                            <p:strVal val="#ppt_x"/>
                                          </p:val>
                                        </p:tav>
                                      </p:tavLst>
                                    </p:anim>
                                    <p:anim calcmode="lin" valueType="num">
                                      <p:cBhvr additive="base">
                                        <p:cTn id="4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3795" name="Θέση περιεχομένου 2">
            <a:extLst>
              <a:ext uri="{FF2B5EF4-FFF2-40B4-BE49-F238E27FC236}">
                <a16:creationId xmlns:a16="http://schemas.microsoft.com/office/drawing/2014/main" id="{1D95BAAC-EE78-4719-853B-01C0A33BA08E}"/>
              </a:ext>
            </a:extLst>
          </p:cNvPr>
          <p:cNvSpPr>
            <a:spLocks noGrp="1" noChangeArrowheads="1"/>
          </p:cNvSpPr>
          <p:nvPr>
            <p:ph idx="1"/>
          </p:nvPr>
        </p:nvSpPr>
        <p:spPr>
          <a:xfrm>
            <a:off x="4006850" y="1709738"/>
            <a:ext cx="7805738" cy="4343400"/>
          </a:xfrm>
        </p:spPr>
        <p:txBody>
          <a:bodyPr/>
          <a:lstStyle/>
          <a:p>
            <a:pPr marL="0" indent="0" algn="just" eaLnBrk="1" hangingPunct="1">
              <a:buFont typeface="Arial" panose="020B0604020202020204" pitchFamily="34" charset="0"/>
              <a:buNone/>
            </a:pPr>
            <a:r>
              <a:rPr lang="el-GR" altLang="el-GR" sz="2000" b="1" dirty="0">
                <a:solidFill>
                  <a:srgbClr val="44474E"/>
                </a:solidFill>
                <a:latin typeface="Century Gothic" panose="020B0502020202020204" pitchFamily="34" charset="0"/>
              </a:rPr>
              <a:t>Εάν ένας επισκέπτης  παρουσιάσει συμπτώματα συμβατά με την λοίμωξη COVID19, εφαρμόζονται τα παρακάτω</a:t>
            </a:r>
            <a:r>
              <a:rPr lang="el-GR" altLang="el-GR" sz="2000" dirty="0">
                <a:solidFill>
                  <a:srgbClr val="44474E"/>
                </a:solidFill>
                <a:latin typeface="Century Gothic" panose="020B0502020202020204" pitchFamily="34" charset="0"/>
              </a:rPr>
              <a:t>: </a:t>
            </a:r>
          </a:p>
          <a:p>
            <a:pPr marL="0" indent="0" algn="just" eaLnBrk="1" hangingPunct="1">
              <a:buFont typeface="Arial" panose="020B0604020202020204" pitchFamily="34" charset="0"/>
              <a:buNone/>
            </a:pPr>
            <a:r>
              <a:rPr lang="el-GR" altLang="el-GR" sz="2000" b="1" dirty="0">
                <a:solidFill>
                  <a:srgbClr val="44474E"/>
                </a:solidFill>
                <a:latin typeface="Century Gothic" panose="020B0502020202020204" pitchFamily="34" charset="0"/>
              </a:rPr>
              <a:t>11. </a:t>
            </a:r>
            <a:r>
              <a:rPr lang="el-GR" altLang="el-GR" sz="2000" dirty="0">
                <a:solidFill>
                  <a:srgbClr val="44474E"/>
                </a:solidFill>
                <a:latin typeface="Century Gothic" panose="020B0502020202020204" pitchFamily="34" charset="0"/>
              </a:rPr>
              <a:t>Πρέπει πάντα να καταγράφονται τα στοιχεία επαφής συγγενικού προσώπου του ασθενή σε περίπτωση που χρειαστεί συναίνεση για επεμβάσεις όπου ο ασθενής δεν μπορεί να επικοινωνήσει. </a:t>
            </a:r>
          </a:p>
          <a:p>
            <a:pPr marL="0" indent="0" algn="just" eaLnBrk="1" hangingPunct="1">
              <a:buFont typeface="Arial" panose="020B0604020202020204" pitchFamily="34" charset="0"/>
              <a:buNone/>
            </a:pPr>
            <a:r>
              <a:rPr lang="el-GR" altLang="el-GR" sz="2000" b="1" dirty="0">
                <a:solidFill>
                  <a:srgbClr val="44474E"/>
                </a:solidFill>
                <a:latin typeface="Century Gothic" panose="020B0502020202020204" pitchFamily="34" charset="0"/>
              </a:rPr>
              <a:t>12. </a:t>
            </a:r>
            <a:r>
              <a:rPr lang="el-GR" altLang="el-GR" sz="2000" dirty="0">
                <a:solidFill>
                  <a:srgbClr val="44474E"/>
                </a:solidFill>
                <a:latin typeface="Century Gothic" panose="020B0502020202020204" pitchFamily="34" charset="0"/>
              </a:rPr>
              <a:t>Ο χρησιμοποιημένος προστατευτικός εξοπλισμός (απλή χειρουργική μάσκα μίας χρήσεως, γάντια) πρέπει να απορρίπτεται σε κάδο και σε καμία περίπτωση να μην ξαναχρησιμοποιείται. </a:t>
            </a:r>
          </a:p>
          <a:p>
            <a:pPr marL="0" indent="0" algn="just" eaLnBrk="1" hangingPunct="1">
              <a:buFont typeface="Arial" panose="020B0604020202020204" pitchFamily="34" charset="0"/>
              <a:buNone/>
            </a:pPr>
            <a:r>
              <a:rPr lang="el-GR" altLang="el-GR" sz="2000" b="1" dirty="0">
                <a:solidFill>
                  <a:srgbClr val="44474E"/>
                </a:solidFill>
                <a:latin typeface="Century Gothic" panose="020B0502020202020204" pitchFamily="34" charset="0"/>
              </a:rPr>
              <a:t>13.  </a:t>
            </a:r>
            <a:r>
              <a:rPr lang="el-GR" altLang="el-GR" sz="2000" dirty="0">
                <a:solidFill>
                  <a:srgbClr val="44474E"/>
                </a:solidFill>
                <a:latin typeface="Century Gothic" panose="020B0502020202020204" pitchFamily="34" charset="0"/>
              </a:rPr>
              <a:t>Μετά την απόρριψη του προστατευτικού εξοπλισμού πρέπει τα χέρια να πλένονται καλά με νερό και σαπούνι. Τονίζεται ότι η χρήση γαντιών δεν υποκαθιστά το πλύσιμο των χεριών, το οποίο και αποτελεί σημαντικότατο μέσο πρόληψης.  </a:t>
            </a:r>
          </a:p>
          <a:p>
            <a:pPr marL="0" indent="0" algn="just" eaLnBrk="1" hangingPunct="1">
              <a:buFont typeface="Arial" panose="020B0604020202020204" pitchFamily="34" charset="0"/>
              <a:buNone/>
            </a:pPr>
            <a:r>
              <a:rPr lang="el-GR" altLang="el-GR" dirty="0">
                <a:solidFill>
                  <a:srgbClr val="000000"/>
                </a:solidFill>
              </a:rPr>
              <a:t> </a:t>
            </a:r>
          </a:p>
        </p:txBody>
      </p:sp>
      <p:sp>
        <p:nvSpPr>
          <p:cNvPr id="6" name="Τίτλος 1">
            <a:extLst>
              <a:ext uri="{FF2B5EF4-FFF2-40B4-BE49-F238E27FC236}">
                <a16:creationId xmlns:a16="http://schemas.microsoft.com/office/drawing/2014/main" id="{A14E137F-A39E-4E49-B3CF-772279FD1D0C}"/>
              </a:ext>
            </a:extLst>
          </p:cNvPr>
          <p:cNvSpPr txBox="1">
            <a:spLocks noChangeArrowheads="1"/>
          </p:cNvSpPr>
          <p:nvPr/>
        </p:nvSpPr>
        <p:spPr bwMode="auto">
          <a:xfrm>
            <a:off x="601663" y="693738"/>
            <a:ext cx="315595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l-GR" altLang="el-GR" sz="1800" b="1">
                <a:solidFill>
                  <a:schemeClr val="bg1"/>
                </a:solidFill>
                <a:latin typeface="Century Gothic" panose="020B0502020202020204" pitchFamily="34" charset="0"/>
              </a:rPr>
              <a:t>Σχέδιο Διαχείρισης Υπόπτου Κρούσματος </a:t>
            </a:r>
            <a:br>
              <a:rPr lang="el-GR" altLang="el-GR" sz="1800" b="1">
                <a:solidFill>
                  <a:schemeClr val="bg1"/>
                </a:solidFill>
                <a:latin typeface="Century Gothic" panose="020B0502020202020204" pitchFamily="34" charset="0"/>
              </a:rPr>
            </a:br>
            <a:r>
              <a:rPr lang="el-GR" altLang="el-GR" sz="1800" b="1">
                <a:solidFill>
                  <a:schemeClr val="bg1"/>
                </a:solidFill>
                <a:latin typeface="Century Gothic" panose="020B0502020202020204" pitchFamily="34" charset="0"/>
              </a:rPr>
              <a:t>(γραπτό σχέδιο ΕΟΔΥ)</a:t>
            </a:r>
            <a:endParaRPr lang="el-GR" altLang="el-GR">
              <a:solidFill>
                <a:schemeClr val="bg1"/>
              </a:solidFill>
              <a:latin typeface="Century Gothic" panose="020B0502020202020204" pitchFamily="34" charset="0"/>
            </a:endParaRPr>
          </a:p>
        </p:txBody>
      </p:sp>
      <p:sp>
        <p:nvSpPr>
          <p:cNvPr id="60420" name="TextBox 7">
            <a:extLst>
              <a:ext uri="{FF2B5EF4-FFF2-40B4-BE49-F238E27FC236}">
                <a16:creationId xmlns:a16="http://schemas.microsoft.com/office/drawing/2014/main" id="{347B4B2E-E152-40D2-AF19-233ED253315F}"/>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40</a:t>
            </a:r>
          </a:p>
        </p:txBody>
      </p:sp>
      <p:pic>
        <p:nvPicPr>
          <p:cNvPr id="9" name="Εικόνα 5">
            <a:extLst>
              <a:ext uri="{FF2B5EF4-FFF2-40B4-BE49-F238E27FC236}">
                <a16:creationId xmlns:a16="http://schemas.microsoft.com/office/drawing/2014/main" id="{76A3D067-21D1-45F2-9CD5-E2888FDBC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2278063"/>
            <a:ext cx="3400425"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3795">
                                            <p:txEl>
                                              <p:pRg st="0" end="0"/>
                                            </p:txEl>
                                          </p:spTgt>
                                        </p:tgtEl>
                                        <p:attrNameLst>
                                          <p:attrName>style.visibility</p:attrName>
                                        </p:attrNameLst>
                                      </p:cBhvr>
                                      <p:to>
                                        <p:strVal val="visible"/>
                                      </p:to>
                                    </p:set>
                                    <p:anim calcmode="lin" valueType="num">
                                      <p:cBhvr additive="base">
                                        <p:cTn id="15" dur="500" fill="hold"/>
                                        <p:tgtEl>
                                          <p:spTgt spid="3379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3795">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795">
                                            <p:txEl>
                                              <p:pRg st="1" end="1"/>
                                            </p:txEl>
                                          </p:spTgt>
                                        </p:tgtEl>
                                        <p:attrNameLst>
                                          <p:attrName>style.visibility</p:attrName>
                                        </p:attrNameLst>
                                      </p:cBhvr>
                                      <p:to>
                                        <p:strVal val="visible"/>
                                      </p:to>
                                    </p:set>
                                    <p:anim calcmode="lin" valueType="num">
                                      <p:cBhvr additive="base">
                                        <p:cTn id="19" dur="500" fill="hold"/>
                                        <p:tgtEl>
                                          <p:spTgt spid="3379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795">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3795">
                                            <p:txEl>
                                              <p:pRg st="2" end="2"/>
                                            </p:txEl>
                                          </p:spTgt>
                                        </p:tgtEl>
                                        <p:attrNameLst>
                                          <p:attrName>style.visibility</p:attrName>
                                        </p:attrNameLst>
                                      </p:cBhvr>
                                      <p:to>
                                        <p:strVal val="visible"/>
                                      </p:to>
                                    </p:set>
                                    <p:anim calcmode="lin" valueType="num">
                                      <p:cBhvr additive="base">
                                        <p:cTn id="23" dur="500" fill="hold"/>
                                        <p:tgtEl>
                                          <p:spTgt spid="3379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3795">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3795">
                                            <p:txEl>
                                              <p:pRg st="3" end="3"/>
                                            </p:txEl>
                                          </p:spTgt>
                                        </p:tgtEl>
                                        <p:attrNameLst>
                                          <p:attrName>style.visibility</p:attrName>
                                        </p:attrNameLst>
                                      </p:cBhvr>
                                      <p:to>
                                        <p:strVal val="visible"/>
                                      </p:to>
                                    </p:set>
                                    <p:anim calcmode="lin" valueType="num">
                                      <p:cBhvr additive="base">
                                        <p:cTn id="27" dur="500" fill="hold"/>
                                        <p:tgtEl>
                                          <p:spTgt spid="3379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3795">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795">
                                            <p:txEl>
                                              <p:pRg st="4" end="4"/>
                                            </p:txEl>
                                          </p:spTgt>
                                        </p:tgtEl>
                                        <p:attrNameLst>
                                          <p:attrName>style.visibility</p:attrName>
                                        </p:attrNameLst>
                                      </p:cBhvr>
                                      <p:to>
                                        <p:strVal val="visible"/>
                                      </p:to>
                                    </p:set>
                                    <p:anim calcmode="lin" valueType="num">
                                      <p:cBhvr additive="base">
                                        <p:cTn id="31" dur="5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37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A62182-A79E-4352-8D59-CB59BF2EB106}"/>
              </a:ext>
            </a:extLst>
          </p:cNvPr>
          <p:cNvSpPr>
            <a:spLocks noGrp="1"/>
          </p:cNvSpPr>
          <p:nvPr>
            <p:ph type="title"/>
          </p:nvPr>
        </p:nvSpPr>
        <p:spPr>
          <a:xfrm>
            <a:off x="720725" y="636588"/>
            <a:ext cx="2862263" cy="822325"/>
          </a:xfrm>
        </p:spPr>
        <p:txBody>
          <a:bodyPr rtlCol="0">
            <a:normAutofit fontScale="90000"/>
          </a:bodyPr>
          <a:lstStyle/>
          <a:p>
            <a:pPr algn="ctr" eaLnBrk="1" fontAlgn="auto" hangingPunct="1">
              <a:spcBef>
                <a:spcPts val="1000"/>
              </a:spcBef>
              <a:spcAft>
                <a:spcPts val="0"/>
              </a:spcAft>
              <a:defRPr/>
            </a:pPr>
            <a:r>
              <a:rPr lang="el-GR" sz="1800" b="1" dirty="0">
                <a:solidFill>
                  <a:schemeClr val="bg1"/>
                </a:solidFill>
                <a:latin typeface="Century Gothic" panose="020B0502020202020204" pitchFamily="34" charset="0"/>
                <a:ea typeface="+mn-ea"/>
                <a:cs typeface="+mn-cs"/>
              </a:rPr>
              <a:t>Γενικά μέτρα πρόληψης  μετάδοσης του </a:t>
            </a:r>
            <a:r>
              <a:rPr lang="en-US" sz="1800" b="1" dirty="0">
                <a:solidFill>
                  <a:schemeClr val="bg1"/>
                </a:solidFill>
                <a:latin typeface="Century Gothic" panose="020B0502020202020204" pitchFamily="34" charset="0"/>
                <a:ea typeface="+mn-ea"/>
                <a:cs typeface="+mn-cs"/>
              </a:rPr>
              <a:t>covid-19 </a:t>
            </a:r>
            <a:endParaRPr lang="el-GR" sz="1800" dirty="0">
              <a:solidFill>
                <a:schemeClr val="bg1"/>
              </a:solidFill>
              <a:latin typeface="Century Gothic" panose="020B0502020202020204" pitchFamily="34" charset="0"/>
              <a:ea typeface="+mn-ea"/>
              <a:cs typeface="+mn-cs"/>
            </a:endParaRPr>
          </a:p>
        </p:txBody>
      </p:sp>
      <p:sp>
        <p:nvSpPr>
          <p:cNvPr id="3" name="Θέση περιεχομένου 2">
            <a:extLst>
              <a:ext uri="{FF2B5EF4-FFF2-40B4-BE49-F238E27FC236}">
                <a16:creationId xmlns:a16="http://schemas.microsoft.com/office/drawing/2014/main" id="{5CC5D36A-1400-46E4-A4FB-9865458F88C4}"/>
              </a:ext>
            </a:extLst>
          </p:cNvPr>
          <p:cNvSpPr>
            <a:spLocks noGrp="1"/>
          </p:cNvSpPr>
          <p:nvPr>
            <p:ph idx="1"/>
          </p:nvPr>
        </p:nvSpPr>
        <p:spPr>
          <a:xfrm>
            <a:off x="3860800" y="1581150"/>
            <a:ext cx="7902575" cy="5011738"/>
          </a:xfrm>
        </p:spPr>
        <p:txBody>
          <a:bodyPr rtlCol="0">
            <a:normAutofit/>
          </a:bodyPr>
          <a:lstStyle/>
          <a:p>
            <a:pPr marL="0" indent="0" eaLnBrk="1" fontAlgn="auto" hangingPunct="1">
              <a:spcAft>
                <a:spcPts val="0"/>
              </a:spcAft>
              <a:buFont typeface="Arial" panose="020B0604020202020204" pitchFamily="34" charset="0"/>
              <a:buNone/>
              <a:defRPr/>
            </a:pPr>
            <a:r>
              <a:rPr lang="el-GR" sz="2000" dirty="0">
                <a:solidFill>
                  <a:srgbClr val="44474E"/>
                </a:solidFill>
                <a:latin typeface="Century Gothic" panose="020B0502020202020204" pitchFamily="34" charset="0"/>
              </a:rPr>
              <a:t>Συνιστάται</a:t>
            </a:r>
            <a:r>
              <a:rPr lang="en-US" sz="2000" dirty="0">
                <a:solidFill>
                  <a:srgbClr val="44474E"/>
                </a:solidFill>
                <a:latin typeface="Century Gothic" panose="020B0502020202020204" pitchFamily="34" charset="0"/>
              </a:rPr>
              <a:t> </a:t>
            </a:r>
            <a:r>
              <a:rPr lang="en-US" sz="2000" b="1" dirty="0">
                <a:solidFill>
                  <a:srgbClr val="44474E"/>
                </a:solidFill>
                <a:latin typeface="Century Gothic" panose="020B0502020202020204" pitchFamily="34" charset="0"/>
              </a:rPr>
              <a:t>(</a:t>
            </a:r>
            <a:r>
              <a:rPr lang="el-GR" sz="2000" b="1" dirty="0">
                <a:solidFill>
                  <a:srgbClr val="44474E"/>
                </a:solidFill>
                <a:latin typeface="Century Gothic" panose="020B0502020202020204" pitchFamily="34" charset="0"/>
              </a:rPr>
              <a:t>Π)</a:t>
            </a:r>
            <a:r>
              <a:rPr lang="el-GR" sz="2000" dirty="0">
                <a:solidFill>
                  <a:srgbClr val="44474E"/>
                </a:solidFill>
                <a:latin typeface="Century Gothic" panose="020B0502020202020204" pitchFamily="34" charset="0"/>
              </a:rPr>
              <a:t>:</a:t>
            </a:r>
          </a:p>
          <a:p>
            <a:pPr algn="just"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Καλός εξαερισμός σε όλους τους χώρους του ξενοδοχείου, καθώς και εύκολη πρόσβαση σε τρεχούμενο νερό και σαπούνι, ώστε να τηρούνται οι κανόνες υγιεινής.</a:t>
            </a:r>
          </a:p>
          <a:p>
            <a:pPr algn="just"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Προσεκτική υγιεινή των χεριών: συχνό πλύσιμο των χεριών με σαπούνι και νερό. Αν τα χέρια δεν είναι εμφανώς λερωμένα, μπορεί να χρησιμοποιηθεί εναλλακτικά αλκοολούχο διάλυμα (τουλάχιστον 60% αιθυλικής αλκοόλης ή 70% </a:t>
            </a:r>
            <a:r>
              <a:rPr lang="el-GR" sz="2000" dirty="0" err="1">
                <a:solidFill>
                  <a:srgbClr val="44474E"/>
                </a:solidFill>
                <a:latin typeface="Century Gothic" panose="020B0502020202020204" pitchFamily="34" charset="0"/>
              </a:rPr>
              <a:t>ισοπροπυλικής</a:t>
            </a:r>
            <a:r>
              <a:rPr lang="el-GR" sz="2000" dirty="0">
                <a:solidFill>
                  <a:srgbClr val="44474E"/>
                </a:solidFill>
                <a:latin typeface="Century Gothic" panose="020B0502020202020204" pitchFamily="34" charset="0"/>
              </a:rPr>
              <a:t> αλκοόλης). Η χρήση γαντιών δεν υποκαθιστά το πλύσιμο των χεριών. </a:t>
            </a:r>
            <a:endParaRPr lang="en-US" sz="2000" dirty="0">
              <a:solidFill>
                <a:srgbClr val="44474E"/>
              </a:solidFill>
              <a:latin typeface="Century Gothic" panose="020B0502020202020204" pitchFamily="34" charset="0"/>
            </a:endParaRPr>
          </a:p>
          <a:p>
            <a:pPr algn="just"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Σχολαστική τήρηση των μέτρων υγιεινής όπως η κάλυψη του στόματος και της μύτης με χαρτομάντιλο κατά το βήχα ή φτέρνισμα και η αποφυγή επαφής των χεριών με στόμα, μύτη ή μάτια για πρόληψη διασποράς μικροβίων.</a:t>
            </a:r>
          </a:p>
          <a:p>
            <a:pPr algn="just"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Αποφυγή στενής επαφής (απόσταση 1-2 μέτρα) με ασθενείς που έχουν συμπτώματα του αναπνευστικού.</a:t>
            </a:r>
            <a:endParaRPr lang="el-GR" sz="2000" b="1" dirty="0">
              <a:solidFill>
                <a:srgbClr val="44474E"/>
              </a:solidFill>
              <a:latin typeface="Century Gothic" panose="020B0502020202020204" pitchFamily="34" charset="0"/>
            </a:endParaRPr>
          </a:p>
          <a:p>
            <a:pPr marL="0" indent="0" algn="just" eaLnBrk="1" fontAlgn="auto" hangingPunct="1">
              <a:spcAft>
                <a:spcPts val="0"/>
              </a:spcAft>
              <a:buFont typeface="Arial" panose="020B0604020202020204" pitchFamily="34" charset="0"/>
              <a:buNone/>
              <a:defRPr/>
            </a:pPr>
            <a:endParaRPr lang="el-GR" sz="2600" b="1" dirty="0">
              <a:solidFill>
                <a:prstClr val="black"/>
              </a:solidFill>
            </a:endParaRPr>
          </a:p>
          <a:p>
            <a:pPr marL="0" indent="0" algn="just" eaLnBrk="1" fontAlgn="auto" hangingPunct="1">
              <a:spcAft>
                <a:spcPts val="0"/>
              </a:spcAft>
              <a:buFont typeface="Arial" panose="020B0604020202020204" pitchFamily="34" charset="0"/>
              <a:buNone/>
              <a:defRPr/>
            </a:pPr>
            <a:endParaRPr lang="el-GR" dirty="0">
              <a:solidFill>
                <a:prstClr val="black"/>
              </a:solidFill>
            </a:endParaRPr>
          </a:p>
        </p:txBody>
      </p:sp>
      <p:pic>
        <p:nvPicPr>
          <p:cNvPr id="37892" name="Εικόνα 4">
            <a:extLst>
              <a:ext uri="{FF2B5EF4-FFF2-40B4-BE49-F238E27FC236}">
                <a16:creationId xmlns:a16="http://schemas.microsoft.com/office/drawing/2014/main" id="{143C48DC-C3BD-439B-9F6F-29714D8C3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38" y="2593975"/>
            <a:ext cx="3395662" cy="2660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1445" name="TextBox 4">
            <a:extLst>
              <a:ext uri="{FF2B5EF4-FFF2-40B4-BE49-F238E27FC236}">
                <a16:creationId xmlns:a16="http://schemas.microsoft.com/office/drawing/2014/main" id="{EB2716C5-7A34-4A6F-8F02-77DF2537210F}"/>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41</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892"/>
                                        </p:tgtEl>
                                        <p:attrNameLst>
                                          <p:attrName>style.visibility</p:attrName>
                                        </p:attrNameLst>
                                      </p:cBhvr>
                                      <p:to>
                                        <p:strVal val="visible"/>
                                      </p:to>
                                    </p:set>
                                    <p:anim calcmode="lin" valueType="num">
                                      <p:cBhvr additive="base">
                                        <p:cTn id="11" dur="500" fill="hold"/>
                                        <p:tgtEl>
                                          <p:spTgt spid="37892"/>
                                        </p:tgtEl>
                                        <p:attrNameLst>
                                          <p:attrName>ppt_x</p:attrName>
                                        </p:attrNameLst>
                                      </p:cBhvr>
                                      <p:tavLst>
                                        <p:tav tm="0">
                                          <p:val>
                                            <p:strVal val="#ppt_x"/>
                                          </p:val>
                                        </p:tav>
                                        <p:tav tm="100000">
                                          <p:val>
                                            <p:strVal val="#ppt_x"/>
                                          </p:val>
                                        </p:tav>
                                      </p:tavLst>
                                    </p:anim>
                                    <p:anim calcmode="lin" valueType="num">
                                      <p:cBhvr additive="base">
                                        <p:cTn id="12" dur="500" fill="hold"/>
                                        <p:tgtEl>
                                          <p:spTgt spid="3789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2C156A10-D546-4947-B88A-191B3587A55C}"/>
              </a:ext>
            </a:extLst>
          </p:cNvPr>
          <p:cNvSpPr>
            <a:spLocks noGrp="1" noChangeArrowheads="1"/>
          </p:cNvSpPr>
          <p:nvPr>
            <p:ph type="title"/>
          </p:nvPr>
        </p:nvSpPr>
        <p:spPr>
          <a:xfrm>
            <a:off x="838200" y="620713"/>
            <a:ext cx="2649538" cy="809625"/>
          </a:xfrm>
        </p:spPr>
        <p:txBody>
          <a:bodyPr/>
          <a:lstStyle/>
          <a:p>
            <a:pPr algn="ctr" eaLnBrk="1" hangingPunct="1"/>
            <a:r>
              <a:rPr lang="el-GR" altLang="el-GR" sz="1800" b="1">
                <a:solidFill>
                  <a:schemeClr val="bg1"/>
                </a:solidFill>
                <a:latin typeface="Century Gothic" panose="020B0502020202020204" pitchFamily="34" charset="0"/>
              </a:rPr>
              <a:t>Σωστό Πλύσιμο Χεριών</a:t>
            </a:r>
            <a:endParaRPr lang="en-US" altLang="el-GR" sz="1800" b="1">
              <a:solidFill>
                <a:schemeClr val="bg1"/>
              </a:solidFill>
              <a:latin typeface="Century Gothic" panose="020B0502020202020204" pitchFamily="34" charset="0"/>
            </a:endParaRPr>
          </a:p>
        </p:txBody>
      </p:sp>
      <p:pic>
        <p:nvPicPr>
          <p:cNvPr id="38915" name="Picture 3">
            <a:hlinkClick r:id="rId3"/>
            <a:extLst>
              <a:ext uri="{FF2B5EF4-FFF2-40B4-BE49-F238E27FC236}">
                <a16:creationId xmlns:a16="http://schemas.microsoft.com/office/drawing/2014/main" id="{822AC7CC-0F73-40F5-B929-8694E826B2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4163" y="1616075"/>
            <a:ext cx="9083675"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Box 3">
            <a:extLst>
              <a:ext uri="{FF2B5EF4-FFF2-40B4-BE49-F238E27FC236}">
                <a16:creationId xmlns:a16="http://schemas.microsoft.com/office/drawing/2014/main" id="{F68E8479-369B-4232-A789-97D429B7BF70}"/>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42</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additive="base">
                                        <p:cTn id="7" dur="500" fill="hold"/>
                                        <p:tgtEl>
                                          <p:spTgt spid="38914"/>
                                        </p:tgtEl>
                                        <p:attrNameLst>
                                          <p:attrName>ppt_x</p:attrName>
                                        </p:attrNameLst>
                                      </p:cBhvr>
                                      <p:tavLst>
                                        <p:tav tm="0">
                                          <p:val>
                                            <p:strVal val="#ppt_x"/>
                                          </p:val>
                                        </p:tav>
                                        <p:tav tm="100000">
                                          <p:val>
                                            <p:strVal val="#ppt_x"/>
                                          </p:val>
                                        </p:tav>
                                      </p:tavLst>
                                    </p:anim>
                                    <p:anim calcmode="lin" valueType="num">
                                      <p:cBhvr additive="base">
                                        <p:cTn id="8" dur="500" fill="hold"/>
                                        <p:tgtEl>
                                          <p:spTgt spid="389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8915"/>
                                        </p:tgtEl>
                                        <p:attrNameLst>
                                          <p:attrName>style.visibility</p:attrName>
                                        </p:attrNameLst>
                                      </p:cBhvr>
                                      <p:to>
                                        <p:strVal val="visible"/>
                                      </p:to>
                                    </p:set>
                                    <p:anim calcmode="lin" valueType="num">
                                      <p:cBhvr additive="base">
                                        <p:cTn id="11" dur="500" fill="hold"/>
                                        <p:tgtEl>
                                          <p:spTgt spid="38915"/>
                                        </p:tgtEl>
                                        <p:attrNameLst>
                                          <p:attrName>ppt_x</p:attrName>
                                        </p:attrNameLst>
                                      </p:cBhvr>
                                      <p:tavLst>
                                        <p:tav tm="0">
                                          <p:val>
                                            <p:strVal val="#ppt_x"/>
                                          </p:val>
                                        </p:tav>
                                        <p:tav tm="100000">
                                          <p:val>
                                            <p:strVal val="#ppt_x"/>
                                          </p:val>
                                        </p:tav>
                                      </p:tavLst>
                                    </p:anim>
                                    <p:anim calcmode="lin" valueType="num">
                                      <p:cBhvr additive="base">
                                        <p:cTn id="12" dur="500" fill="hold"/>
                                        <p:tgtEl>
                                          <p:spTgt spid="389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7545EF-2E51-46DC-AAA6-6ABBCDE574AB}"/>
              </a:ext>
            </a:extLst>
          </p:cNvPr>
          <p:cNvSpPr>
            <a:spLocks noGrp="1"/>
          </p:cNvSpPr>
          <p:nvPr>
            <p:ph type="title"/>
          </p:nvPr>
        </p:nvSpPr>
        <p:spPr>
          <a:xfrm>
            <a:off x="757238" y="474663"/>
            <a:ext cx="2825750" cy="1090612"/>
          </a:xfrm>
        </p:spPr>
        <p:txBody>
          <a:bodyPr rtlCol="0">
            <a:normAutofit/>
          </a:bodyPr>
          <a:lstStyle/>
          <a:p>
            <a:pPr algn="ctr" eaLnBrk="1" fontAlgn="auto" hangingPunct="1">
              <a:spcBef>
                <a:spcPts val="1000"/>
              </a:spcBef>
              <a:spcAft>
                <a:spcPts val="0"/>
              </a:spcAft>
              <a:defRPr/>
            </a:pPr>
            <a:r>
              <a:rPr lang="el-GR" sz="1800" b="1" dirty="0">
                <a:solidFill>
                  <a:schemeClr val="bg1"/>
                </a:solidFill>
                <a:latin typeface="Century Gothic" panose="020B0502020202020204" pitchFamily="34" charset="0"/>
                <a:ea typeface="+mn-ea"/>
                <a:cs typeface="+mn-cs"/>
              </a:rPr>
              <a:t>Γενικά μέτρα πρόληψης  μετάδοσης του </a:t>
            </a:r>
            <a:r>
              <a:rPr lang="en-US" sz="1800" b="1" dirty="0">
                <a:solidFill>
                  <a:schemeClr val="bg1"/>
                </a:solidFill>
                <a:latin typeface="Century Gothic" panose="020B0502020202020204" pitchFamily="34" charset="0"/>
                <a:ea typeface="+mn-ea"/>
                <a:cs typeface="+mn-cs"/>
              </a:rPr>
              <a:t>covid-19 </a:t>
            </a:r>
            <a:endParaRPr lang="el-GR" sz="1800" dirty="0">
              <a:solidFill>
                <a:schemeClr val="bg1"/>
              </a:solidFill>
              <a:latin typeface="Century Gothic" panose="020B0502020202020204" pitchFamily="34" charset="0"/>
              <a:ea typeface="+mn-ea"/>
              <a:cs typeface="+mn-cs"/>
            </a:endParaRPr>
          </a:p>
        </p:txBody>
      </p:sp>
      <p:sp>
        <p:nvSpPr>
          <p:cNvPr id="3" name="Θέση περιεχομένου 2">
            <a:extLst>
              <a:ext uri="{FF2B5EF4-FFF2-40B4-BE49-F238E27FC236}">
                <a16:creationId xmlns:a16="http://schemas.microsoft.com/office/drawing/2014/main" id="{E462526E-97CE-480B-B0FD-37EEB7EAC775}"/>
              </a:ext>
            </a:extLst>
          </p:cNvPr>
          <p:cNvSpPr>
            <a:spLocks noGrp="1"/>
          </p:cNvSpPr>
          <p:nvPr>
            <p:ph idx="1"/>
          </p:nvPr>
        </p:nvSpPr>
        <p:spPr>
          <a:xfrm>
            <a:off x="3917950" y="2133600"/>
            <a:ext cx="7843838" cy="4277958"/>
          </a:xfrm>
        </p:spPr>
        <p:txBody>
          <a:bodyPr rtlCol="0">
            <a:normAutofit/>
          </a:bodyPr>
          <a:lstStyle/>
          <a:p>
            <a:pPr algn="just" eaLnBrk="1"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Κάθε μέλος του προσωπικού πρέπει να συμμορφώνεται αυστηρά με τα βασικά προστατευτικά μέτρα κατά του COVID-19: τήρηση υγιεινής χεριών, σωματικών αποστάσεων (</a:t>
            </a:r>
            <a:r>
              <a:rPr lang="el-GR" sz="2000" dirty="0" err="1">
                <a:solidFill>
                  <a:srgbClr val="44474E"/>
                </a:solidFill>
                <a:latin typeface="Century Gothic" panose="020B0502020202020204" pitchFamily="34" charset="0"/>
              </a:rPr>
              <a:t>physical</a:t>
            </a:r>
            <a:r>
              <a:rPr lang="el-GR" sz="2000" dirty="0">
                <a:solidFill>
                  <a:srgbClr val="44474E"/>
                </a:solidFill>
                <a:latin typeface="Century Gothic" panose="020B0502020202020204" pitchFamily="34" charset="0"/>
              </a:rPr>
              <a:t> </a:t>
            </a:r>
            <a:r>
              <a:rPr lang="el-GR" sz="2000" dirty="0" err="1">
                <a:solidFill>
                  <a:srgbClr val="44474E"/>
                </a:solidFill>
                <a:latin typeface="Century Gothic" panose="020B0502020202020204" pitchFamily="34" charset="0"/>
              </a:rPr>
              <a:t>distancing</a:t>
            </a:r>
            <a:r>
              <a:rPr lang="el-GR" sz="2000" dirty="0">
                <a:solidFill>
                  <a:srgbClr val="44474E"/>
                </a:solidFill>
                <a:latin typeface="Century Gothic" panose="020B0502020202020204" pitchFamily="34" charset="0"/>
              </a:rPr>
              <a:t>) από τους πελάτες και το λοιπό προσωπικό, σε όλους τους χώρους εργασίας, τους χώρους του ξενοδοχείου και τους χώρους ανάπαυσης, αποφυγή αγγίγματος προσώπου και γενικά προσωπική και αναπνευστική υγιεινή. </a:t>
            </a:r>
          </a:p>
          <a:p>
            <a:pPr algn="just" eaLnBrk="1"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Το τουριστικό κατάλυμα οφείλει να χορηγεί σε κάθε μέλος του προσωπικού επαρκή Μέσα Ατομικής Προστασίας (ΜΑΠ) [διαφ. (10/11)] και να εξασφαλίζει τη συνεχή επάρκεια των αποθεμάτων. </a:t>
            </a:r>
            <a:r>
              <a:rPr lang="el-GR" sz="2000" b="1" dirty="0">
                <a:solidFill>
                  <a:srgbClr val="44474E"/>
                </a:solidFill>
                <a:latin typeface="Century Gothic" panose="020B0502020202020204" pitchFamily="34" charset="0"/>
              </a:rPr>
              <a:t>(Υ)</a:t>
            </a:r>
          </a:p>
          <a:p>
            <a:pPr algn="just" eaLnBrk="1" hangingPunct="1">
              <a:spcAft>
                <a:spcPts val="0"/>
              </a:spcAft>
              <a:buClr>
                <a:srgbClr val="00B0F0"/>
              </a:buClr>
              <a:buFont typeface="Wingdings" panose="05000000000000000000" pitchFamily="2" charset="2"/>
              <a:buChar char="§"/>
              <a:defRPr/>
            </a:pPr>
            <a:endParaRPr lang="el-GR" sz="2600" b="1" dirty="0">
              <a:solidFill>
                <a:prstClr val="black"/>
              </a:solidFill>
            </a:endParaRPr>
          </a:p>
          <a:p>
            <a:pPr marL="0" indent="0" algn="just" eaLnBrk="1" fontAlgn="auto" hangingPunct="1">
              <a:spcAft>
                <a:spcPts val="0"/>
              </a:spcAft>
              <a:buFont typeface="Arial" panose="020B0604020202020204" pitchFamily="34" charset="0"/>
              <a:buNone/>
              <a:defRPr/>
            </a:pPr>
            <a:endParaRPr lang="el-GR" sz="2600" b="1" dirty="0">
              <a:solidFill>
                <a:prstClr val="black"/>
              </a:solidFill>
            </a:endParaRPr>
          </a:p>
          <a:p>
            <a:pPr marL="0" indent="0" algn="just" eaLnBrk="1" fontAlgn="auto" hangingPunct="1">
              <a:spcAft>
                <a:spcPts val="0"/>
              </a:spcAft>
              <a:buFont typeface="Arial" panose="020B0604020202020204" pitchFamily="34" charset="0"/>
              <a:buNone/>
              <a:defRPr/>
            </a:pPr>
            <a:endParaRPr lang="el-GR" dirty="0">
              <a:solidFill>
                <a:prstClr val="black"/>
              </a:solidFill>
            </a:endParaRPr>
          </a:p>
        </p:txBody>
      </p:sp>
      <p:pic>
        <p:nvPicPr>
          <p:cNvPr id="39940" name="Εικόνα 3">
            <a:extLst>
              <a:ext uri="{FF2B5EF4-FFF2-40B4-BE49-F238E27FC236}">
                <a16:creationId xmlns:a16="http://schemas.microsoft.com/office/drawing/2014/main" id="{D37A5C3C-07CE-41E1-B3AF-BBFE36708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988" y="2447925"/>
            <a:ext cx="3268662"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Box 4">
            <a:extLst>
              <a:ext uri="{FF2B5EF4-FFF2-40B4-BE49-F238E27FC236}">
                <a16:creationId xmlns:a16="http://schemas.microsoft.com/office/drawing/2014/main" id="{9F317D29-739C-4171-8EEB-40183CAC2947}"/>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43</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940"/>
                                        </p:tgtEl>
                                        <p:attrNameLst>
                                          <p:attrName>style.visibility</p:attrName>
                                        </p:attrNameLst>
                                      </p:cBhvr>
                                      <p:to>
                                        <p:strVal val="visible"/>
                                      </p:to>
                                    </p:set>
                                    <p:anim calcmode="lin" valueType="num">
                                      <p:cBhvr additive="base">
                                        <p:cTn id="11" dur="500" fill="hold"/>
                                        <p:tgtEl>
                                          <p:spTgt spid="39940"/>
                                        </p:tgtEl>
                                        <p:attrNameLst>
                                          <p:attrName>ppt_x</p:attrName>
                                        </p:attrNameLst>
                                      </p:cBhvr>
                                      <p:tavLst>
                                        <p:tav tm="0">
                                          <p:val>
                                            <p:strVal val="#ppt_x"/>
                                          </p:val>
                                        </p:tav>
                                        <p:tav tm="100000">
                                          <p:val>
                                            <p:strVal val="#ppt_x"/>
                                          </p:val>
                                        </p:tav>
                                      </p:tavLst>
                                    </p:anim>
                                    <p:anim calcmode="lin" valueType="num">
                                      <p:cBhvr additive="base">
                                        <p:cTn id="12" dur="500" fill="hold"/>
                                        <p:tgtEl>
                                          <p:spTgt spid="3994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7B7D5E11-0003-42BC-8122-B2FC594F2EB5}"/>
              </a:ext>
            </a:extLst>
          </p:cNvPr>
          <p:cNvSpPr>
            <a:spLocks noGrp="1" noChangeArrowheads="1"/>
          </p:cNvSpPr>
          <p:nvPr>
            <p:ph type="title"/>
          </p:nvPr>
        </p:nvSpPr>
        <p:spPr>
          <a:xfrm>
            <a:off x="781050" y="365125"/>
            <a:ext cx="2854325" cy="1325563"/>
          </a:xfrm>
        </p:spPr>
        <p:txBody>
          <a:bodyPr/>
          <a:lstStyle/>
          <a:p>
            <a:pPr algn="ctr" eaLnBrk="1" hangingPunct="1"/>
            <a:r>
              <a:rPr lang="el-GR" altLang="el-GR" sz="1800" b="1">
                <a:solidFill>
                  <a:schemeClr val="bg1"/>
                </a:solidFill>
                <a:latin typeface="Century Gothic" panose="020B0502020202020204" pitchFamily="34" charset="0"/>
              </a:rPr>
              <a:t>Απλές και χρήσιμες οδηγίες για την προστασία μας από τον κορωνοϊό </a:t>
            </a:r>
            <a:endParaRPr lang="en-US" altLang="el-GR" sz="1800">
              <a:solidFill>
                <a:schemeClr val="bg1"/>
              </a:solidFill>
              <a:latin typeface="Century Gothic" panose="020B0502020202020204" pitchFamily="34" charset="0"/>
            </a:endParaRPr>
          </a:p>
        </p:txBody>
      </p:sp>
      <p:pic>
        <p:nvPicPr>
          <p:cNvPr id="40963" name="Content Placeholder 3">
            <a:hlinkClick r:id="rId3"/>
            <a:extLst>
              <a:ext uri="{FF2B5EF4-FFF2-40B4-BE49-F238E27FC236}">
                <a16:creationId xmlns:a16="http://schemas.microsoft.com/office/drawing/2014/main" id="{701E2235-E811-4B87-AAE4-0622BFBF0A0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490663" y="1633538"/>
            <a:ext cx="9210675" cy="5016500"/>
          </a:xfrm>
        </p:spPr>
      </p:pic>
      <p:sp>
        <p:nvSpPr>
          <p:cNvPr id="64516" name="TextBox 3">
            <a:extLst>
              <a:ext uri="{FF2B5EF4-FFF2-40B4-BE49-F238E27FC236}">
                <a16:creationId xmlns:a16="http://schemas.microsoft.com/office/drawing/2014/main" id="{6C8D5BB4-E81F-402B-8846-E95C2990E249}"/>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44</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additive="base">
                                        <p:cTn id="7" dur="500" fill="hold"/>
                                        <p:tgtEl>
                                          <p:spTgt spid="40962"/>
                                        </p:tgtEl>
                                        <p:attrNameLst>
                                          <p:attrName>ppt_x</p:attrName>
                                        </p:attrNameLst>
                                      </p:cBhvr>
                                      <p:tavLst>
                                        <p:tav tm="0">
                                          <p:val>
                                            <p:strVal val="#ppt_x"/>
                                          </p:val>
                                        </p:tav>
                                        <p:tav tm="100000">
                                          <p:val>
                                            <p:strVal val="#ppt_x"/>
                                          </p:val>
                                        </p:tav>
                                      </p:tavLst>
                                    </p:anim>
                                    <p:anim calcmode="lin" valueType="num">
                                      <p:cBhvr additive="base">
                                        <p:cTn id="8" dur="500" fill="hold"/>
                                        <p:tgtEl>
                                          <p:spTgt spid="4096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63"/>
                                        </p:tgtEl>
                                        <p:attrNameLst>
                                          <p:attrName>style.visibility</p:attrName>
                                        </p:attrNameLst>
                                      </p:cBhvr>
                                      <p:to>
                                        <p:strVal val="visible"/>
                                      </p:to>
                                    </p:set>
                                    <p:anim calcmode="lin" valueType="num">
                                      <p:cBhvr additive="base">
                                        <p:cTn id="11" dur="500" fill="hold"/>
                                        <p:tgtEl>
                                          <p:spTgt spid="40963"/>
                                        </p:tgtEl>
                                        <p:attrNameLst>
                                          <p:attrName>ppt_x</p:attrName>
                                        </p:attrNameLst>
                                      </p:cBhvr>
                                      <p:tavLst>
                                        <p:tav tm="0">
                                          <p:val>
                                            <p:strVal val="#ppt_x"/>
                                          </p:val>
                                        </p:tav>
                                        <p:tav tm="100000">
                                          <p:val>
                                            <p:strVal val="#ppt_x"/>
                                          </p:val>
                                        </p:tav>
                                      </p:tavLst>
                                    </p:anim>
                                    <p:anim calcmode="lin" valueType="num">
                                      <p:cBhvr additive="base">
                                        <p:cTn id="12" dur="500" fill="hold"/>
                                        <p:tgtEl>
                                          <p:spTgt spid="409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Θέση περιεχομένου 6">
            <a:extLst>
              <a:ext uri="{FF2B5EF4-FFF2-40B4-BE49-F238E27FC236}">
                <a16:creationId xmlns:a16="http://schemas.microsoft.com/office/drawing/2014/main" id="{7A08B87D-CB01-4D5C-BF4B-F89E40A46F0B}"/>
              </a:ext>
            </a:extLst>
          </p:cNvPr>
          <p:cNvSpPr>
            <a:spLocks noGrp="1" noChangeArrowheads="1"/>
          </p:cNvSpPr>
          <p:nvPr>
            <p:ph idx="1"/>
          </p:nvPr>
        </p:nvSpPr>
        <p:spPr>
          <a:xfrm>
            <a:off x="3940175" y="2398713"/>
            <a:ext cx="7754938" cy="3444875"/>
          </a:xfrm>
        </p:spPr>
        <p:txBody>
          <a:bodyPr/>
          <a:lstStyle/>
          <a:p>
            <a:pPr algn="just" eaLnBrk="1" hangingPunct="1">
              <a:buClr>
                <a:srgbClr val="00B0F0"/>
              </a:buClr>
              <a:buFont typeface="Wingdings" panose="05000000000000000000" pitchFamily="2" charset="2"/>
              <a:buChar char="§"/>
            </a:pPr>
            <a:r>
              <a:rPr lang="el-GR" altLang="el-GR" sz="2000" dirty="0">
                <a:solidFill>
                  <a:srgbClr val="44474E"/>
                </a:solidFill>
                <a:latin typeface="Century Gothic" panose="020B0502020202020204" pitchFamily="34" charset="0"/>
              </a:rPr>
              <a:t>Το προσωπικό οφείλει να μείνει στο σπίτι και να ζητήσει ιατρική βοήθεια αν παρουσιάζει συμπτώματα σχετικά με την ασθένεια, ειδοποιώντας τον υγειονομικό υπεύθυνο του καταλύματος.</a:t>
            </a:r>
            <a:r>
              <a:rPr lang="el-GR" altLang="el-GR" sz="2000" b="1" dirty="0">
                <a:solidFill>
                  <a:srgbClr val="44474E"/>
                </a:solidFill>
                <a:latin typeface="Century Gothic" panose="020B0502020202020204" pitchFamily="34" charset="0"/>
              </a:rPr>
              <a:t> (Υ)</a:t>
            </a:r>
            <a:endParaRPr lang="el-GR" altLang="el-GR" sz="2000" dirty="0">
              <a:solidFill>
                <a:srgbClr val="44474E"/>
              </a:solidFill>
              <a:latin typeface="Century Gothic" panose="020B0502020202020204" pitchFamily="34" charset="0"/>
            </a:endParaRPr>
          </a:p>
          <a:p>
            <a:pPr algn="just" eaLnBrk="1" hangingPunct="1">
              <a:buClr>
                <a:srgbClr val="00B0F0"/>
              </a:buClr>
              <a:buFont typeface="Wingdings" panose="05000000000000000000" pitchFamily="2" charset="2"/>
              <a:buChar char="§"/>
            </a:pPr>
            <a:r>
              <a:rPr lang="el-GR" altLang="el-GR" sz="2000" dirty="0">
                <a:solidFill>
                  <a:srgbClr val="44474E"/>
                </a:solidFill>
                <a:latin typeface="Century Gothic" panose="020B0502020202020204" pitchFamily="34" charset="0"/>
              </a:rPr>
              <a:t>Πρέπει να αποκλείεται από την εργασία άτομο με συμπτώματα και να επανέρχεται στην εργασία εάν η εργαστηριακή εξέταση είναι αρνητική.</a:t>
            </a:r>
            <a:r>
              <a:rPr lang="el-GR" altLang="el-GR" sz="2000" b="1" dirty="0">
                <a:solidFill>
                  <a:srgbClr val="44474E"/>
                </a:solidFill>
                <a:latin typeface="Century Gothic" panose="020B0502020202020204" pitchFamily="34" charset="0"/>
              </a:rPr>
              <a:t> (Υ)</a:t>
            </a:r>
            <a:endParaRPr lang="el-GR" altLang="el-GR" sz="2000" dirty="0">
              <a:solidFill>
                <a:srgbClr val="44474E"/>
              </a:solidFill>
              <a:latin typeface="Century Gothic" panose="020B0502020202020204" pitchFamily="34" charset="0"/>
            </a:endParaRPr>
          </a:p>
          <a:p>
            <a:pPr algn="just" eaLnBrk="1" hangingPunct="1">
              <a:buClr>
                <a:srgbClr val="00B0F0"/>
              </a:buClr>
              <a:buFont typeface="Wingdings" panose="05000000000000000000" pitchFamily="2" charset="2"/>
              <a:buChar char="§"/>
            </a:pPr>
            <a:r>
              <a:rPr lang="el-GR" altLang="el-GR" sz="2000" dirty="0">
                <a:solidFill>
                  <a:srgbClr val="44474E"/>
                </a:solidFill>
                <a:latin typeface="Century Gothic" panose="020B0502020202020204" pitchFamily="34" charset="0"/>
              </a:rPr>
              <a:t>Συνιστάται στο προσωπικό που διαμένει στο κατάλυμα να παραχωρούνται δίκλινα δωμάτια. Εάν μέλος του προσωπικού ανήκει σε ευπαθή ομάδα, συνιστάται να παραχωρούνται μονόκλινα.</a:t>
            </a:r>
            <a:r>
              <a:rPr lang="el-GR" altLang="el-GR" sz="2000" b="1" dirty="0">
                <a:solidFill>
                  <a:srgbClr val="44474E"/>
                </a:solidFill>
                <a:latin typeface="Century Gothic" panose="020B0502020202020204" pitchFamily="34" charset="0"/>
              </a:rPr>
              <a:t> (Π)</a:t>
            </a:r>
            <a:endParaRPr lang="el-GR" altLang="el-GR" sz="2000" b="1" dirty="0">
              <a:latin typeface="Century Gothic" panose="020B0502020202020204" pitchFamily="34" charset="0"/>
            </a:endParaRPr>
          </a:p>
        </p:txBody>
      </p:sp>
      <p:pic>
        <p:nvPicPr>
          <p:cNvPr id="41987" name="Picture 1">
            <a:extLst>
              <a:ext uri="{FF2B5EF4-FFF2-40B4-BE49-F238E27FC236}">
                <a16:creationId xmlns:a16="http://schemas.microsoft.com/office/drawing/2014/main" id="{8F3FE434-A988-478D-803B-945013982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088" y="3305175"/>
            <a:ext cx="3192462"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Θέση περιεχομένου 6">
            <a:extLst>
              <a:ext uri="{FF2B5EF4-FFF2-40B4-BE49-F238E27FC236}">
                <a16:creationId xmlns:a16="http://schemas.microsoft.com/office/drawing/2014/main" id="{84D689D2-C371-40DC-A247-9546576E3F33}"/>
              </a:ext>
            </a:extLst>
          </p:cNvPr>
          <p:cNvSpPr txBox="1">
            <a:spLocks noChangeArrowheads="1"/>
          </p:cNvSpPr>
          <p:nvPr/>
        </p:nvSpPr>
        <p:spPr bwMode="auto">
          <a:xfrm>
            <a:off x="601663" y="584200"/>
            <a:ext cx="3135312"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Γενικά μέτρα πρόληψης  μετάδοσης του </a:t>
            </a:r>
            <a:r>
              <a:rPr lang="en-US" altLang="el-GR" sz="1800" b="1">
                <a:solidFill>
                  <a:schemeClr val="bg1"/>
                </a:solidFill>
                <a:latin typeface="Century Gothic" panose="020B0502020202020204" pitchFamily="34" charset="0"/>
              </a:rPr>
              <a:t>covid-19</a:t>
            </a:r>
            <a:endParaRPr lang="el-GR" altLang="el-GR" sz="1800" b="1">
              <a:solidFill>
                <a:schemeClr val="bg1"/>
              </a:solidFill>
              <a:latin typeface="Century Gothic" panose="020B0502020202020204" pitchFamily="34" charset="0"/>
            </a:endParaRPr>
          </a:p>
          <a:p>
            <a:pPr algn="ctr" eaLnBrk="1" hangingPunct="1">
              <a:buFont typeface="Arial" panose="020B0604020202020204" pitchFamily="34" charset="0"/>
              <a:buNone/>
            </a:pPr>
            <a:endParaRPr lang="el-GR" altLang="el-GR" sz="2000" b="1">
              <a:solidFill>
                <a:schemeClr val="bg1"/>
              </a:solidFill>
              <a:latin typeface="Century Gothic" panose="020B0502020202020204" pitchFamily="34" charset="0"/>
            </a:endParaRPr>
          </a:p>
        </p:txBody>
      </p:sp>
      <p:pic>
        <p:nvPicPr>
          <p:cNvPr id="41989" name="Εικόνα 2">
            <a:extLst>
              <a:ext uri="{FF2B5EF4-FFF2-40B4-BE49-F238E27FC236}">
                <a16:creationId xmlns:a16="http://schemas.microsoft.com/office/drawing/2014/main" id="{B1C321EE-9521-4D87-B6AB-8B1B0B5E7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88" y="1828800"/>
            <a:ext cx="33528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TextBox 5">
            <a:extLst>
              <a:ext uri="{FF2B5EF4-FFF2-40B4-BE49-F238E27FC236}">
                <a16:creationId xmlns:a16="http://schemas.microsoft.com/office/drawing/2014/main" id="{7954952E-FBBD-400D-A716-459A53FD324A}"/>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45</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989"/>
                                        </p:tgtEl>
                                        <p:attrNameLst>
                                          <p:attrName>style.visibility</p:attrName>
                                        </p:attrNameLst>
                                      </p:cBhvr>
                                      <p:to>
                                        <p:strVal val="visible"/>
                                      </p:to>
                                    </p:set>
                                    <p:anim calcmode="lin" valueType="num">
                                      <p:cBhvr additive="base">
                                        <p:cTn id="11" dur="500" fill="hold"/>
                                        <p:tgtEl>
                                          <p:spTgt spid="41989"/>
                                        </p:tgtEl>
                                        <p:attrNameLst>
                                          <p:attrName>ppt_x</p:attrName>
                                        </p:attrNameLst>
                                      </p:cBhvr>
                                      <p:tavLst>
                                        <p:tav tm="0">
                                          <p:val>
                                            <p:strVal val="#ppt_x"/>
                                          </p:val>
                                        </p:tav>
                                        <p:tav tm="100000">
                                          <p:val>
                                            <p:strVal val="#ppt_x"/>
                                          </p:val>
                                        </p:tav>
                                      </p:tavLst>
                                    </p:anim>
                                    <p:anim calcmode="lin" valueType="num">
                                      <p:cBhvr additive="base">
                                        <p:cTn id="12" dur="500" fill="hold"/>
                                        <p:tgtEl>
                                          <p:spTgt spid="4198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987"/>
                                        </p:tgtEl>
                                        <p:attrNameLst>
                                          <p:attrName>style.visibility</p:attrName>
                                        </p:attrNameLst>
                                      </p:cBhvr>
                                      <p:to>
                                        <p:strVal val="visible"/>
                                      </p:to>
                                    </p:set>
                                    <p:anim calcmode="lin" valueType="num">
                                      <p:cBhvr additive="base">
                                        <p:cTn id="15" dur="500" fill="hold"/>
                                        <p:tgtEl>
                                          <p:spTgt spid="41987"/>
                                        </p:tgtEl>
                                        <p:attrNameLst>
                                          <p:attrName>ppt_x</p:attrName>
                                        </p:attrNameLst>
                                      </p:cBhvr>
                                      <p:tavLst>
                                        <p:tav tm="0">
                                          <p:val>
                                            <p:strVal val="#ppt_x"/>
                                          </p:val>
                                        </p:tav>
                                        <p:tav tm="100000">
                                          <p:val>
                                            <p:strVal val="#ppt_x"/>
                                          </p:val>
                                        </p:tav>
                                      </p:tavLst>
                                    </p:anim>
                                    <p:anim calcmode="lin" valueType="num">
                                      <p:cBhvr additive="base">
                                        <p:cTn id="16" dur="500" fill="hold"/>
                                        <p:tgtEl>
                                          <p:spTgt spid="4198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Θέση περιεχομένου 6">
            <a:extLst>
              <a:ext uri="{FF2B5EF4-FFF2-40B4-BE49-F238E27FC236}">
                <a16:creationId xmlns:a16="http://schemas.microsoft.com/office/drawing/2014/main" id="{E54B17A9-FE01-4270-BACB-B15BC2D5883E}"/>
              </a:ext>
            </a:extLst>
          </p:cNvPr>
          <p:cNvSpPr>
            <a:spLocks noGrp="1"/>
          </p:cNvSpPr>
          <p:nvPr>
            <p:ph idx="1"/>
          </p:nvPr>
        </p:nvSpPr>
        <p:spPr>
          <a:xfrm>
            <a:off x="3973513" y="1721224"/>
            <a:ext cx="7812087" cy="4281544"/>
          </a:xfrm>
        </p:spPr>
        <p:txBody>
          <a:bodyPr rtlCol="0">
            <a:normAutofit/>
          </a:bodyPr>
          <a:lstStyle/>
          <a:p>
            <a:pPr algn="just" eaLnBrk="1"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Συνιστάται στο προσωπικό να θερμομετριέται κάθε πρωί στο πλαίσιο ατομικής ευθύνης. Ενδελεχής έλεγχος του προσωπικού μπορεί να ακολουθήσει συναρτήσει της επιδημιολογικής εικόνας της τοπικής κοινότητας / περιοχής.</a:t>
            </a:r>
            <a:r>
              <a:rPr lang="el-GR" sz="2000" b="1" dirty="0">
                <a:solidFill>
                  <a:srgbClr val="44474E"/>
                </a:solidFill>
                <a:latin typeface="Century Gothic" panose="020B0502020202020204" pitchFamily="34" charset="0"/>
              </a:rPr>
              <a:t> (Π)</a:t>
            </a:r>
          </a:p>
          <a:p>
            <a:pPr algn="just" eaLnBrk="1" hangingPunct="1">
              <a:spcAft>
                <a:spcPts val="0"/>
              </a:spcAft>
              <a:buClr>
                <a:srgbClr val="00B0F0"/>
              </a:buClr>
              <a:buFont typeface="Wingdings" panose="05000000000000000000" pitchFamily="2" charset="2"/>
              <a:buChar char="§"/>
              <a:defRPr/>
            </a:pPr>
            <a:r>
              <a:rPr lang="el-GR" sz="2000" dirty="0">
                <a:solidFill>
                  <a:srgbClr val="FF0000"/>
                </a:solidFill>
                <a:latin typeface="Century Gothic" panose="020B0502020202020204" pitchFamily="34" charset="0"/>
              </a:rPr>
              <a:t>Προσοχή! Διενέργεια </a:t>
            </a:r>
            <a:r>
              <a:rPr lang="en-US" sz="2000" dirty="0">
                <a:solidFill>
                  <a:srgbClr val="FF0000"/>
                </a:solidFill>
                <a:latin typeface="Century Gothic" panose="020B0502020202020204" pitchFamily="34" charset="0"/>
              </a:rPr>
              <a:t>rapid test </a:t>
            </a:r>
            <a:r>
              <a:rPr lang="el-GR" sz="2000" dirty="0">
                <a:solidFill>
                  <a:srgbClr val="FF0000"/>
                </a:solidFill>
                <a:latin typeface="Century Gothic" panose="020B0502020202020204" pitchFamily="34" charset="0"/>
              </a:rPr>
              <a:t>στο σύνολο του προσωπικού του καταλύματος, τουλάχιστον μια φορά την εβδομάδα, από επαγγελματία υγείας ή τον ιατρό </a:t>
            </a:r>
            <a:r>
              <a:rPr lang="el-GR" sz="2000" dirty="0" err="1">
                <a:solidFill>
                  <a:srgbClr val="FF0000"/>
                </a:solidFill>
                <a:latin typeface="Century Gothic" panose="020B0502020202020204" pitchFamily="34" charset="0"/>
              </a:rPr>
              <a:t>εργασάις</a:t>
            </a:r>
            <a:r>
              <a:rPr lang="el-GR" sz="2000" dirty="0">
                <a:solidFill>
                  <a:srgbClr val="FF0000"/>
                </a:solidFill>
                <a:latin typeface="Century Gothic" panose="020B0502020202020204" pitchFamily="34" charset="0"/>
              </a:rPr>
              <a:t> ο οποίος ενεργεί βάσει των οδηγιών του ΕΟΔΥ για </a:t>
            </a:r>
            <a:r>
              <a:rPr lang="el-GR" sz="2000" dirty="0" err="1">
                <a:solidFill>
                  <a:srgbClr val="FF0000"/>
                </a:solidFill>
                <a:latin typeface="Century Gothic" panose="020B0502020202020204" pitchFamily="34" charset="0"/>
              </a:rPr>
              <a:t>τν</a:t>
            </a:r>
            <a:r>
              <a:rPr lang="el-GR" sz="2000" dirty="0">
                <a:solidFill>
                  <a:srgbClr val="FF0000"/>
                </a:solidFill>
                <a:latin typeface="Century Gothic" panose="020B0502020202020204" pitchFamily="34" charset="0"/>
              </a:rPr>
              <a:t> έλεγχο του </a:t>
            </a:r>
            <a:r>
              <a:rPr lang="en-US" sz="2000" dirty="0">
                <a:solidFill>
                  <a:srgbClr val="FF0000"/>
                </a:solidFill>
                <a:latin typeface="Century Gothic" panose="020B0502020202020204" pitchFamily="34" charset="0"/>
              </a:rPr>
              <a:t>COVID-19 </a:t>
            </a:r>
            <a:r>
              <a:rPr lang="en-US" sz="2000" b="1" dirty="0">
                <a:solidFill>
                  <a:srgbClr val="FF0000"/>
                </a:solidFill>
                <a:latin typeface="Century Gothic" panose="020B0502020202020204" pitchFamily="34" charset="0"/>
              </a:rPr>
              <a:t>(Y)  </a:t>
            </a:r>
            <a:endParaRPr lang="el-GR" sz="2000" b="1" dirty="0">
              <a:solidFill>
                <a:srgbClr val="FF0000"/>
              </a:solidFill>
              <a:latin typeface="Century Gothic" panose="020B0502020202020204" pitchFamily="34" charset="0"/>
            </a:endParaRPr>
          </a:p>
          <a:p>
            <a:pPr algn="just" eaLnBrk="1"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Αν κάποιο μέλος του προσωπικού έρθει σε επαφή με κρούσμα οφείλει να το δηλώσει άμεσα στον υγειονομικό υπεύθυνο του καταλύματος και να απομακρυνθεί από την εργασία.</a:t>
            </a:r>
            <a:r>
              <a:rPr lang="el-GR" sz="2000" b="1" dirty="0">
                <a:solidFill>
                  <a:srgbClr val="44474E"/>
                </a:solidFill>
                <a:latin typeface="Century Gothic" panose="020B0502020202020204" pitchFamily="34" charset="0"/>
              </a:rPr>
              <a:t> (Υ)</a:t>
            </a:r>
          </a:p>
          <a:p>
            <a:pPr algn="just" eaLnBrk="1" fontAlgn="auto" hangingPunct="1">
              <a:spcAft>
                <a:spcPts val="0"/>
              </a:spcAft>
              <a:buFont typeface="Wingdings" panose="05000000000000000000" pitchFamily="2" charset="2"/>
              <a:buChar char="§"/>
              <a:defRPr/>
            </a:pPr>
            <a:endParaRPr lang="el-GR" sz="3600" b="1" dirty="0"/>
          </a:p>
          <a:p>
            <a:pPr marL="0" indent="0" algn="ctr" eaLnBrk="1" fontAlgn="auto" hangingPunct="1">
              <a:spcAft>
                <a:spcPts val="0"/>
              </a:spcAft>
              <a:buFont typeface="Arial" panose="020B0604020202020204" pitchFamily="34" charset="0"/>
              <a:buNone/>
              <a:defRPr/>
            </a:pPr>
            <a:endParaRPr lang="el-GR" sz="3600" b="1" dirty="0"/>
          </a:p>
        </p:txBody>
      </p:sp>
      <p:pic>
        <p:nvPicPr>
          <p:cNvPr id="43012" name="Εικόνα 4">
            <a:extLst>
              <a:ext uri="{FF2B5EF4-FFF2-40B4-BE49-F238E27FC236}">
                <a16:creationId xmlns:a16="http://schemas.microsoft.com/office/drawing/2014/main" id="{BAE06028-366D-47D8-A32E-EF2F80191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0" y="2001838"/>
            <a:ext cx="2816225" cy="384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Θέση περιεχομένου 6">
            <a:extLst>
              <a:ext uri="{FF2B5EF4-FFF2-40B4-BE49-F238E27FC236}">
                <a16:creationId xmlns:a16="http://schemas.microsoft.com/office/drawing/2014/main" id="{7FB72370-DA4D-43A9-B624-E0129742F780}"/>
              </a:ext>
            </a:extLst>
          </p:cNvPr>
          <p:cNvSpPr txBox="1">
            <a:spLocks noChangeArrowheads="1"/>
          </p:cNvSpPr>
          <p:nvPr/>
        </p:nvSpPr>
        <p:spPr bwMode="auto">
          <a:xfrm>
            <a:off x="601663" y="584200"/>
            <a:ext cx="3135312"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Γενικά μέτρα πρόληψης  μετάδοσης του </a:t>
            </a:r>
            <a:r>
              <a:rPr lang="en-US" altLang="el-GR" sz="1800" b="1">
                <a:solidFill>
                  <a:schemeClr val="bg1"/>
                </a:solidFill>
                <a:latin typeface="Century Gothic" panose="020B0502020202020204" pitchFamily="34" charset="0"/>
              </a:rPr>
              <a:t>covid-19</a:t>
            </a:r>
            <a:endParaRPr lang="el-GR" altLang="el-GR" sz="1800" b="1">
              <a:solidFill>
                <a:schemeClr val="bg1"/>
              </a:solidFill>
              <a:latin typeface="Century Gothic" panose="020B0502020202020204" pitchFamily="34" charset="0"/>
            </a:endParaRPr>
          </a:p>
          <a:p>
            <a:pPr algn="ctr" eaLnBrk="1" hangingPunct="1">
              <a:buFont typeface="Arial" panose="020B0604020202020204" pitchFamily="34" charset="0"/>
              <a:buNone/>
            </a:pPr>
            <a:endParaRPr lang="el-GR" altLang="el-GR" sz="2000" b="1">
              <a:solidFill>
                <a:schemeClr val="bg1"/>
              </a:solidFill>
              <a:latin typeface="Century Gothic" panose="020B0502020202020204" pitchFamily="34" charset="0"/>
            </a:endParaRPr>
          </a:p>
        </p:txBody>
      </p:sp>
      <p:sp>
        <p:nvSpPr>
          <p:cNvPr id="66565" name="TextBox 5">
            <a:extLst>
              <a:ext uri="{FF2B5EF4-FFF2-40B4-BE49-F238E27FC236}">
                <a16:creationId xmlns:a16="http://schemas.microsoft.com/office/drawing/2014/main" id="{968B38E5-7031-430C-8043-A491D722D838}"/>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46</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3012"/>
                                        </p:tgtEl>
                                        <p:attrNameLst>
                                          <p:attrName>style.visibility</p:attrName>
                                        </p:attrNameLst>
                                      </p:cBhvr>
                                      <p:to>
                                        <p:strVal val="visible"/>
                                      </p:to>
                                    </p:set>
                                    <p:anim calcmode="lin" valueType="num">
                                      <p:cBhvr additive="base">
                                        <p:cTn id="11" dur="500" fill="hold"/>
                                        <p:tgtEl>
                                          <p:spTgt spid="43012"/>
                                        </p:tgtEl>
                                        <p:attrNameLst>
                                          <p:attrName>ppt_x</p:attrName>
                                        </p:attrNameLst>
                                      </p:cBhvr>
                                      <p:tavLst>
                                        <p:tav tm="0">
                                          <p:val>
                                            <p:strVal val="#ppt_x"/>
                                          </p:val>
                                        </p:tav>
                                        <p:tav tm="100000">
                                          <p:val>
                                            <p:strVal val="#ppt_x"/>
                                          </p:val>
                                        </p:tav>
                                      </p:tavLst>
                                    </p:anim>
                                    <p:anim calcmode="lin" valueType="num">
                                      <p:cBhvr additive="base">
                                        <p:cTn id="12" dur="500" fill="hold"/>
                                        <p:tgtEl>
                                          <p:spTgt spid="430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4035" name="Content Placeholder 3">
            <a:hlinkClick r:id="rId3"/>
            <a:extLst>
              <a:ext uri="{FF2B5EF4-FFF2-40B4-BE49-F238E27FC236}">
                <a16:creationId xmlns:a16="http://schemas.microsoft.com/office/drawing/2014/main" id="{78439673-EAC6-4DCE-87DA-731829FD44D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481138" y="1690688"/>
            <a:ext cx="9229725" cy="4989512"/>
          </a:xfrm>
        </p:spPr>
      </p:pic>
      <p:sp>
        <p:nvSpPr>
          <p:cNvPr id="67587" name="TextBox 3">
            <a:extLst>
              <a:ext uri="{FF2B5EF4-FFF2-40B4-BE49-F238E27FC236}">
                <a16:creationId xmlns:a16="http://schemas.microsoft.com/office/drawing/2014/main" id="{17F352FF-246D-4684-B195-8BAEA67E9C02}"/>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47</a:t>
            </a:r>
          </a:p>
        </p:txBody>
      </p:sp>
      <p:sp>
        <p:nvSpPr>
          <p:cNvPr id="5" name="Θέση περιεχομένου 6">
            <a:extLst>
              <a:ext uri="{FF2B5EF4-FFF2-40B4-BE49-F238E27FC236}">
                <a16:creationId xmlns:a16="http://schemas.microsoft.com/office/drawing/2014/main" id="{45861805-B760-442C-AE40-6DE0A5DC90CA}"/>
              </a:ext>
            </a:extLst>
          </p:cNvPr>
          <p:cNvSpPr txBox="1">
            <a:spLocks noChangeArrowheads="1"/>
          </p:cNvSpPr>
          <p:nvPr/>
        </p:nvSpPr>
        <p:spPr bwMode="auto">
          <a:xfrm>
            <a:off x="601663" y="719138"/>
            <a:ext cx="313531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Η σωστή χρήση </a:t>
            </a:r>
            <a:br>
              <a:rPr lang="el-GR" altLang="el-GR" sz="1800" b="1">
                <a:solidFill>
                  <a:schemeClr val="bg1"/>
                </a:solidFill>
                <a:latin typeface="Century Gothic" panose="020B0502020202020204" pitchFamily="34" charset="0"/>
              </a:rPr>
            </a:br>
            <a:r>
              <a:rPr lang="el-GR" altLang="el-GR" sz="1800" b="1">
                <a:solidFill>
                  <a:schemeClr val="bg1"/>
                </a:solidFill>
                <a:latin typeface="Century Gothic" panose="020B0502020202020204" pitchFamily="34" charset="0"/>
              </a:rPr>
              <a:t>της μάσκας </a:t>
            </a:r>
          </a:p>
          <a:p>
            <a:pPr algn="ctr" eaLnBrk="1" hangingPunct="1">
              <a:buFont typeface="Arial" panose="020B0604020202020204" pitchFamily="34" charset="0"/>
              <a:buNone/>
            </a:pPr>
            <a:endParaRPr lang="el-GR" altLang="el-GR" sz="2000" b="1">
              <a:solidFill>
                <a:schemeClr val="bg1"/>
              </a:solidFill>
              <a:latin typeface="Century Gothic" panose="020B0502020202020204" pitchFamily="34"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4035"/>
                                        </p:tgtEl>
                                        <p:attrNameLst>
                                          <p:attrName>style.visibility</p:attrName>
                                        </p:attrNameLst>
                                      </p:cBhvr>
                                      <p:to>
                                        <p:strVal val="visible"/>
                                      </p:to>
                                    </p:set>
                                    <p:anim calcmode="lin" valueType="num">
                                      <p:cBhvr additive="base">
                                        <p:cTn id="11" dur="500" fill="hold"/>
                                        <p:tgtEl>
                                          <p:spTgt spid="44035"/>
                                        </p:tgtEl>
                                        <p:attrNameLst>
                                          <p:attrName>ppt_x</p:attrName>
                                        </p:attrNameLst>
                                      </p:cBhvr>
                                      <p:tavLst>
                                        <p:tav tm="0">
                                          <p:val>
                                            <p:strVal val="#ppt_x"/>
                                          </p:val>
                                        </p:tav>
                                        <p:tav tm="100000">
                                          <p:val>
                                            <p:strVal val="#ppt_x"/>
                                          </p:val>
                                        </p:tav>
                                      </p:tavLst>
                                    </p:anim>
                                    <p:anim calcmode="lin" valueType="num">
                                      <p:cBhvr additive="base">
                                        <p:cTn id="12" dur="500" fill="hold"/>
                                        <p:tgtEl>
                                          <p:spTgt spid="440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5059" name="Content Placeholder 3">
            <a:hlinkClick r:id="rId3"/>
            <a:extLst>
              <a:ext uri="{FF2B5EF4-FFF2-40B4-BE49-F238E27FC236}">
                <a16:creationId xmlns:a16="http://schemas.microsoft.com/office/drawing/2014/main" id="{C6A8D80D-6A70-4B91-B607-C72BD23AE06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477963" y="1682750"/>
            <a:ext cx="9236075" cy="4864100"/>
          </a:xfrm>
        </p:spPr>
      </p:pic>
      <p:sp>
        <p:nvSpPr>
          <p:cNvPr id="68611" name="TextBox 3">
            <a:extLst>
              <a:ext uri="{FF2B5EF4-FFF2-40B4-BE49-F238E27FC236}">
                <a16:creationId xmlns:a16="http://schemas.microsoft.com/office/drawing/2014/main" id="{6BF3A132-4D16-4471-B9FB-27680AAEBDE9}"/>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48</a:t>
            </a:r>
          </a:p>
        </p:txBody>
      </p:sp>
      <p:sp>
        <p:nvSpPr>
          <p:cNvPr id="5" name="Θέση περιεχομένου 6">
            <a:extLst>
              <a:ext uri="{FF2B5EF4-FFF2-40B4-BE49-F238E27FC236}">
                <a16:creationId xmlns:a16="http://schemas.microsoft.com/office/drawing/2014/main" id="{510B529F-CC61-4E76-BB14-E889513C2457}"/>
              </a:ext>
            </a:extLst>
          </p:cNvPr>
          <p:cNvSpPr txBox="1">
            <a:spLocks noChangeArrowheads="1"/>
          </p:cNvSpPr>
          <p:nvPr/>
        </p:nvSpPr>
        <p:spPr bwMode="auto">
          <a:xfrm>
            <a:off x="601663" y="719138"/>
            <a:ext cx="3135312"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Πως αλλάζεις</a:t>
            </a:r>
            <a:br>
              <a:rPr lang="el-GR" altLang="el-GR" sz="1800" b="1">
                <a:solidFill>
                  <a:schemeClr val="bg1"/>
                </a:solidFill>
                <a:latin typeface="Century Gothic" panose="020B0502020202020204" pitchFamily="34" charset="0"/>
              </a:rPr>
            </a:br>
            <a:r>
              <a:rPr lang="el-GR" altLang="el-GR" sz="1800" b="1">
                <a:solidFill>
                  <a:schemeClr val="bg1"/>
                </a:solidFill>
                <a:latin typeface="Century Gothic" panose="020B0502020202020204" pitchFamily="34" charset="0"/>
              </a:rPr>
              <a:t>γάντια</a:t>
            </a:r>
          </a:p>
          <a:p>
            <a:pPr algn="ctr" eaLnBrk="1" hangingPunct="1">
              <a:buFont typeface="Arial" panose="020B0604020202020204" pitchFamily="34" charset="0"/>
              <a:buNone/>
            </a:pPr>
            <a:endParaRPr lang="el-GR" altLang="el-GR" sz="2000" b="1">
              <a:solidFill>
                <a:schemeClr val="bg1"/>
              </a:solidFill>
              <a:latin typeface="Century Gothic" panose="020B0502020202020204" pitchFamily="34"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5059"/>
                                        </p:tgtEl>
                                        <p:attrNameLst>
                                          <p:attrName>style.visibility</p:attrName>
                                        </p:attrNameLst>
                                      </p:cBhvr>
                                      <p:to>
                                        <p:strVal val="visible"/>
                                      </p:to>
                                    </p:set>
                                    <p:anim calcmode="lin" valueType="num">
                                      <p:cBhvr additive="base">
                                        <p:cTn id="11" dur="500" fill="hold"/>
                                        <p:tgtEl>
                                          <p:spTgt spid="45059"/>
                                        </p:tgtEl>
                                        <p:attrNameLst>
                                          <p:attrName>ppt_x</p:attrName>
                                        </p:attrNameLst>
                                      </p:cBhvr>
                                      <p:tavLst>
                                        <p:tav tm="0">
                                          <p:val>
                                            <p:strVal val="#ppt_x"/>
                                          </p:val>
                                        </p:tav>
                                        <p:tav tm="100000">
                                          <p:val>
                                            <p:strVal val="#ppt_x"/>
                                          </p:val>
                                        </p:tav>
                                      </p:tavLst>
                                    </p:anim>
                                    <p:anim calcmode="lin" valueType="num">
                                      <p:cBhvr additive="base">
                                        <p:cTn id="12" dur="500" fill="hold"/>
                                        <p:tgtEl>
                                          <p:spTgt spid="450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1DD49F5-FABE-414D-A9DA-B89F997DC636}"/>
              </a:ext>
            </a:extLst>
          </p:cNvPr>
          <p:cNvSpPr>
            <a:spLocks noGrp="1"/>
          </p:cNvSpPr>
          <p:nvPr>
            <p:ph idx="1"/>
          </p:nvPr>
        </p:nvSpPr>
        <p:spPr>
          <a:xfrm>
            <a:off x="3946525" y="1949450"/>
            <a:ext cx="7732713" cy="4073525"/>
          </a:xfrm>
        </p:spPr>
        <p:txBody>
          <a:bodyPr rtlCol="0">
            <a:normAutofit/>
          </a:bodyPr>
          <a:lstStyle/>
          <a:p>
            <a:pPr marL="0" indent="0" algn="just" eaLnBrk="1" fontAlgn="auto" hangingPunct="1">
              <a:spcAft>
                <a:spcPts val="0"/>
              </a:spcAft>
              <a:buFont typeface="Arial" panose="020B0604020202020204" pitchFamily="34" charset="0"/>
              <a:buNone/>
              <a:defRPr/>
            </a:pPr>
            <a:r>
              <a:rPr lang="el-GR" sz="2000" dirty="0">
                <a:solidFill>
                  <a:srgbClr val="44474E"/>
                </a:solidFill>
                <a:latin typeface="Century Gothic" panose="020B0502020202020204" pitchFamily="34" charset="0"/>
              </a:rPr>
              <a:t>Σε κάθε περίπτωση πρέπει να λαμβάνεται μέριμνα, ώστε να υπάρχει άμεσα </a:t>
            </a:r>
            <a:r>
              <a:rPr lang="el-GR" sz="2000" dirty="0" err="1">
                <a:solidFill>
                  <a:srgbClr val="44474E"/>
                </a:solidFill>
                <a:latin typeface="Century Gothic" panose="020B0502020202020204" pitchFamily="34" charset="0"/>
              </a:rPr>
              <a:t>προσβάσιμο</a:t>
            </a:r>
            <a:r>
              <a:rPr lang="el-GR" sz="2000" dirty="0">
                <a:solidFill>
                  <a:srgbClr val="44474E"/>
                </a:solidFill>
                <a:latin typeface="Century Gothic" panose="020B0502020202020204" pitchFamily="34" charset="0"/>
              </a:rPr>
              <a:t> στο ξενοδοχείο επαρκές αναλώσιμο υλικό για την πρόληψη των λοιμώξεων:</a:t>
            </a:r>
          </a:p>
          <a:p>
            <a:pPr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σαπούνι και νερό ή αλκοολούχο διάλυμα καθαρισμού χεριών</a:t>
            </a:r>
          </a:p>
          <a:p>
            <a:pPr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χαρτομάντιλα</a:t>
            </a:r>
          </a:p>
          <a:p>
            <a:pPr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απλές χειρουργικές μάσκες</a:t>
            </a:r>
          </a:p>
          <a:p>
            <a:pPr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γάντια μιας χρήσης</a:t>
            </a:r>
          </a:p>
          <a:p>
            <a:pPr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θερμόμετρα</a:t>
            </a:r>
          </a:p>
          <a:p>
            <a:pPr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σακούλες απορριμμάτων</a:t>
            </a:r>
          </a:p>
          <a:p>
            <a:pPr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υγρά καθαρισμού επιφανειών</a:t>
            </a:r>
            <a:endParaRPr lang="en-US" sz="4000" b="1" dirty="0">
              <a:solidFill>
                <a:prstClr val="black"/>
              </a:solidFill>
            </a:endParaRPr>
          </a:p>
        </p:txBody>
      </p:sp>
      <p:pic>
        <p:nvPicPr>
          <p:cNvPr id="46083" name="Picture 1">
            <a:extLst>
              <a:ext uri="{FF2B5EF4-FFF2-40B4-BE49-F238E27FC236}">
                <a16:creationId xmlns:a16="http://schemas.microsoft.com/office/drawing/2014/main" id="{C33B0C27-40B8-4546-A2CB-C242ECEB46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850" y="2157413"/>
            <a:ext cx="2994025"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3">
            <a:extLst>
              <a:ext uri="{FF2B5EF4-FFF2-40B4-BE49-F238E27FC236}">
                <a16:creationId xmlns:a16="http://schemas.microsoft.com/office/drawing/2014/main" id="{BCFC78C8-0676-4F66-AF38-D5EB914A9E83}"/>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49</a:t>
            </a:r>
          </a:p>
        </p:txBody>
      </p:sp>
      <p:sp>
        <p:nvSpPr>
          <p:cNvPr id="5" name="Θέση περιεχομένου 6">
            <a:extLst>
              <a:ext uri="{FF2B5EF4-FFF2-40B4-BE49-F238E27FC236}">
                <a16:creationId xmlns:a16="http://schemas.microsoft.com/office/drawing/2014/main" id="{16A64F1A-B599-4532-9A56-E0283FAD7732}"/>
              </a:ext>
            </a:extLst>
          </p:cNvPr>
          <p:cNvSpPr txBox="1">
            <a:spLocks noChangeArrowheads="1"/>
          </p:cNvSpPr>
          <p:nvPr/>
        </p:nvSpPr>
        <p:spPr bwMode="auto">
          <a:xfrm>
            <a:off x="601663" y="573088"/>
            <a:ext cx="313531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l-GR" altLang="el-GR" sz="1800" b="1">
                <a:solidFill>
                  <a:schemeClr val="bg1"/>
                </a:solidFill>
                <a:latin typeface="Century Gothic" panose="020B0502020202020204" pitchFamily="34" charset="0"/>
              </a:rPr>
              <a:t>Γενικά μέτρα πρόληψης μετάδοσης του </a:t>
            </a:r>
            <a:r>
              <a:rPr lang="en-US" altLang="el-GR" sz="1800" b="1">
                <a:solidFill>
                  <a:schemeClr val="bg1"/>
                </a:solidFill>
                <a:latin typeface="Century Gothic" panose="020B0502020202020204" pitchFamily="34" charset="0"/>
              </a:rPr>
              <a:t>covid-19</a:t>
            </a:r>
            <a:endParaRPr lang="el-GR" altLang="el-GR" sz="1800">
              <a:solidFill>
                <a:schemeClr val="bg1"/>
              </a:solidFill>
              <a:latin typeface="Century Gothic" panose="020B0502020202020204" pitchFamily="34"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6083"/>
                                        </p:tgtEl>
                                        <p:attrNameLst>
                                          <p:attrName>style.visibility</p:attrName>
                                        </p:attrNameLst>
                                      </p:cBhvr>
                                      <p:to>
                                        <p:strVal val="visible"/>
                                      </p:to>
                                    </p:set>
                                    <p:anim calcmode="lin" valueType="num">
                                      <p:cBhvr additive="base">
                                        <p:cTn id="11" dur="500" fill="hold"/>
                                        <p:tgtEl>
                                          <p:spTgt spid="46083"/>
                                        </p:tgtEl>
                                        <p:attrNameLst>
                                          <p:attrName>ppt_x</p:attrName>
                                        </p:attrNameLst>
                                      </p:cBhvr>
                                      <p:tavLst>
                                        <p:tav tm="0">
                                          <p:val>
                                            <p:strVal val="#ppt_x"/>
                                          </p:val>
                                        </p:tav>
                                        <p:tav tm="100000">
                                          <p:val>
                                            <p:strVal val="#ppt_x"/>
                                          </p:val>
                                        </p:tav>
                                      </p:tavLst>
                                    </p:anim>
                                    <p:anim calcmode="lin" valueType="num">
                                      <p:cBhvr additive="base">
                                        <p:cTn id="12" dur="500" fill="hold"/>
                                        <p:tgtEl>
                                          <p:spTgt spid="4608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314" name="Θέση περιεχομένου 2">
            <a:extLst>
              <a:ext uri="{FF2B5EF4-FFF2-40B4-BE49-F238E27FC236}">
                <a16:creationId xmlns:a16="http://schemas.microsoft.com/office/drawing/2014/main" id="{7C64E029-BF32-462C-BDD3-7BA05F4FC3AD}"/>
              </a:ext>
            </a:extLst>
          </p:cNvPr>
          <p:cNvSpPr>
            <a:spLocks noGrp="1" noChangeArrowheads="1"/>
          </p:cNvSpPr>
          <p:nvPr>
            <p:ph idx="1"/>
          </p:nvPr>
        </p:nvSpPr>
        <p:spPr>
          <a:xfrm>
            <a:off x="4019550" y="2368550"/>
            <a:ext cx="7754938" cy="3070225"/>
          </a:xfrm>
        </p:spPr>
        <p:txBody>
          <a:bodyPr/>
          <a:lstStyle/>
          <a:p>
            <a:pPr marL="0" indent="0" algn="just" eaLnBrk="1" hangingPunct="1">
              <a:buFont typeface="Arial" panose="020B0604020202020204" pitchFamily="34" charset="0"/>
              <a:buNone/>
            </a:pPr>
            <a:r>
              <a:rPr lang="el-GR" altLang="el-GR" sz="2000" b="1">
                <a:solidFill>
                  <a:srgbClr val="44474E"/>
                </a:solidFill>
                <a:latin typeface="Century Gothic" panose="020B0502020202020204" pitchFamily="34" charset="0"/>
              </a:rPr>
              <a:t>Αστική Ευθύνη των Τουριστικών Επιχειρήσεων:</a:t>
            </a:r>
          </a:p>
          <a:p>
            <a:pPr marL="0" indent="0" algn="just" eaLnBrk="1" hangingPunct="1">
              <a:buFont typeface="Arial" panose="020B0604020202020204" pitchFamily="34" charset="0"/>
              <a:buNone/>
            </a:pPr>
            <a:r>
              <a:rPr lang="el-GR" altLang="el-GR" sz="2000">
                <a:solidFill>
                  <a:srgbClr val="44474E"/>
                </a:solidFill>
                <a:latin typeface="Century Gothic" panose="020B0502020202020204" pitchFamily="34" charset="0"/>
              </a:rPr>
              <a:t>Αστική ευθύνη των τουριστικών επιχειρήσεων, έναντι οιουδήποτε προσώπου, σχετιζόμενη αμέσως ή εμμέσως με τον κορωνοϊό </a:t>
            </a:r>
            <a:r>
              <a:rPr lang="en-US" altLang="el-GR" sz="2000">
                <a:solidFill>
                  <a:srgbClr val="44474E"/>
                </a:solidFill>
                <a:latin typeface="Century Gothic" panose="020B0502020202020204" pitchFamily="34" charset="0"/>
              </a:rPr>
              <a:t>COVID-19, </a:t>
            </a:r>
            <a:r>
              <a:rPr lang="el-GR" altLang="el-GR" sz="2000">
                <a:solidFill>
                  <a:srgbClr val="44474E"/>
                </a:solidFill>
                <a:latin typeface="Century Gothic" panose="020B0502020202020204" pitchFamily="34" charset="0"/>
              </a:rPr>
              <a:t>δεν προκύπτει, σε περίπτωση κατά την οποία, οι τουριστικές επιχειρήσεις εφαρμόζουν τους όρους των ειδικών πρωτοκόλλων υγειονομικού περιεχομένου του παρόντος. Ο ζημιωθείς φέρει το βάρος αποδείξεως της ζημίας που υπέστη και της αιτιώδους συνάφειας μεταξύ της μη προσήκουσας εφαρμογής των όρων των ειδικών πρωτοκόλλων υγειονομικού περιεχομένου και της ζημίας.      </a:t>
            </a:r>
            <a:endParaRPr lang="en-US" altLang="el-GR" sz="2000">
              <a:solidFill>
                <a:srgbClr val="44474E"/>
              </a:solidFill>
              <a:latin typeface="Century Gothic" panose="020B0502020202020204" pitchFamily="34" charset="0"/>
            </a:endParaRPr>
          </a:p>
        </p:txBody>
      </p:sp>
      <p:pic>
        <p:nvPicPr>
          <p:cNvPr id="13315" name="Picture 2" descr="an You Share Responsibility? I Wonder… | ....@ the intersection ...">
            <a:extLst>
              <a:ext uri="{FF2B5EF4-FFF2-40B4-BE49-F238E27FC236}">
                <a16:creationId xmlns:a16="http://schemas.microsoft.com/office/drawing/2014/main" id="{000D9171-D64C-4F6E-8BF4-F0B6D3B93C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338" y="1781175"/>
            <a:ext cx="2224087"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Εικόνα 1">
            <a:extLst>
              <a:ext uri="{FF2B5EF4-FFF2-40B4-BE49-F238E27FC236}">
                <a16:creationId xmlns:a16="http://schemas.microsoft.com/office/drawing/2014/main" id="{2B3CDABA-88D1-4462-9536-6982DDA3F9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50" y="4143375"/>
            <a:ext cx="3351213"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5">
            <a:extLst>
              <a:ext uri="{FF2B5EF4-FFF2-40B4-BE49-F238E27FC236}">
                <a16:creationId xmlns:a16="http://schemas.microsoft.com/office/drawing/2014/main" id="{600CDD91-D265-4126-BBDD-53E92AE48673}"/>
              </a:ext>
            </a:extLst>
          </p:cNvPr>
          <p:cNvSpPr txBox="1">
            <a:spLocks noChangeArrowheads="1"/>
          </p:cNvSpPr>
          <p:nvPr/>
        </p:nvSpPr>
        <p:spPr bwMode="auto">
          <a:xfrm>
            <a:off x="11261725" y="196850"/>
            <a:ext cx="4175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11</a:t>
            </a:r>
          </a:p>
        </p:txBody>
      </p:sp>
      <p:sp>
        <p:nvSpPr>
          <p:cNvPr id="7" name="Θέση περιεχομένου 6">
            <a:extLst>
              <a:ext uri="{FF2B5EF4-FFF2-40B4-BE49-F238E27FC236}">
                <a16:creationId xmlns:a16="http://schemas.microsoft.com/office/drawing/2014/main" id="{CCC94505-711C-46B3-95EE-1C19ADFF556B}"/>
              </a:ext>
            </a:extLst>
          </p:cNvPr>
          <p:cNvSpPr txBox="1">
            <a:spLocks/>
          </p:cNvSpPr>
          <p:nvPr/>
        </p:nvSpPr>
        <p:spPr bwMode="auto">
          <a:xfrm>
            <a:off x="501650" y="704850"/>
            <a:ext cx="3351213"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Γενικές Οδηγίες Ενημέρωσης Εργαζομένων για COVID-19</a:t>
            </a:r>
          </a:p>
          <a:p>
            <a:pPr algn="just" eaLnBrk="1" hangingPunct="1">
              <a:lnSpc>
                <a:spcPct val="100000"/>
              </a:lnSpc>
              <a:buFont typeface="Arial" panose="020B0604020202020204" pitchFamily="34" charset="0"/>
              <a:buNone/>
            </a:pPr>
            <a:endParaRPr lang="el-GR" altLang="el-GR" sz="1200" b="1">
              <a:solidFill>
                <a:schemeClr val="bg1"/>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ppt_x"/>
                                          </p:val>
                                        </p:tav>
                                        <p:tav tm="100000">
                                          <p:val>
                                            <p:strVal val="#ppt_x"/>
                                          </p:val>
                                        </p:tav>
                                      </p:tavLst>
                                    </p:anim>
                                    <p:anim calcmode="lin" valueType="num">
                                      <p:cBhvr additive="base">
                                        <p:cTn id="8" dur="500" fill="hold"/>
                                        <p:tgtEl>
                                          <p:spTgt spid="133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316"/>
                                        </p:tgtEl>
                                        <p:attrNameLst>
                                          <p:attrName>style.visibility</p:attrName>
                                        </p:attrNameLst>
                                      </p:cBhvr>
                                      <p:to>
                                        <p:strVal val="visible"/>
                                      </p:to>
                                    </p:set>
                                    <p:anim calcmode="lin" valueType="num">
                                      <p:cBhvr additive="base">
                                        <p:cTn id="11" dur="500" fill="hold"/>
                                        <p:tgtEl>
                                          <p:spTgt spid="13316"/>
                                        </p:tgtEl>
                                        <p:attrNameLst>
                                          <p:attrName>ppt_x</p:attrName>
                                        </p:attrNameLst>
                                      </p:cBhvr>
                                      <p:tavLst>
                                        <p:tav tm="0">
                                          <p:val>
                                            <p:strVal val="#ppt_x"/>
                                          </p:val>
                                        </p:tav>
                                        <p:tav tm="100000">
                                          <p:val>
                                            <p:strVal val="#ppt_x"/>
                                          </p:val>
                                        </p:tav>
                                      </p:tavLst>
                                    </p:anim>
                                    <p:anim calcmode="lin" valueType="num">
                                      <p:cBhvr additive="base">
                                        <p:cTn id="12" dur="500" fill="hold"/>
                                        <p:tgtEl>
                                          <p:spTgt spid="133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314">
                                            <p:txEl>
                                              <p:pRg st="0" end="0"/>
                                            </p:txEl>
                                          </p:spTgt>
                                        </p:tgtEl>
                                        <p:attrNameLst>
                                          <p:attrName>style.visibility</p:attrName>
                                        </p:attrNameLst>
                                      </p:cBhvr>
                                      <p:to>
                                        <p:strVal val="visible"/>
                                      </p:to>
                                    </p:set>
                                    <p:anim calcmode="lin" valueType="num">
                                      <p:cBhvr additive="base">
                                        <p:cTn id="15" dur="500" fill="hold"/>
                                        <p:tgtEl>
                                          <p:spTgt spid="1331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3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314">
                                            <p:txEl>
                                              <p:pRg st="1" end="1"/>
                                            </p:txEl>
                                          </p:spTgt>
                                        </p:tgtEl>
                                        <p:attrNameLst>
                                          <p:attrName>style.visibility</p:attrName>
                                        </p:attrNameLst>
                                      </p:cBhvr>
                                      <p:to>
                                        <p:strVal val="visible"/>
                                      </p:to>
                                    </p:set>
                                    <p:anim calcmode="lin" valueType="num">
                                      <p:cBhvr additive="base">
                                        <p:cTn id="21" dur="500" fill="hold"/>
                                        <p:tgtEl>
                                          <p:spTgt spid="1331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33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build="p"/>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8130" name="Picture 3">
            <a:extLst>
              <a:ext uri="{FF2B5EF4-FFF2-40B4-BE49-F238E27FC236}">
                <a16:creationId xmlns:a16="http://schemas.microsoft.com/office/drawing/2014/main" id="{B22BEE8A-EB3B-475E-B258-804F8C453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63" y="2466975"/>
            <a:ext cx="309245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Θέση περιεχομένου 2">
            <a:extLst>
              <a:ext uri="{FF2B5EF4-FFF2-40B4-BE49-F238E27FC236}">
                <a16:creationId xmlns:a16="http://schemas.microsoft.com/office/drawing/2014/main" id="{94EF9586-80DD-458D-B3F5-A40CC1767F8F}"/>
              </a:ext>
            </a:extLst>
          </p:cNvPr>
          <p:cNvSpPr>
            <a:spLocks noGrp="1" noChangeArrowheads="1"/>
          </p:cNvSpPr>
          <p:nvPr>
            <p:ph idx="1"/>
          </p:nvPr>
        </p:nvSpPr>
        <p:spPr>
          <a:xfrm>
            <a:off x="3995738" y="2209800"/>
            <a:ext cx="7767637" cy="3606800"/>
          </a:xfrm>
        </p:spPr>
        <p:txBody>
          <a:bodyPr/>
          <a:lstStyle/>
          <a:p>
            <a:pPr marL="0" indent="0" algn="just" eaLnBrk="1" hangingPunct="1">
              <a:buFont typeface="Arial" panose="020B0604020202020204" pitchFamily="34" charset="0"/>
              <a:buNone/>
            </a:pPr>
            <a:r>
              <a:rPr lang="el-GR" altLang="el-GR" sz="2000" dirty="0">
                <a:solidFill>
                  <a:srgbClr val="44474E"/>
                </a:solidFill>
                <a:latin typeface="Century Gothic" panose="020B0502020202020204" pitchFamily="34" charset="0"/>
              </a:rPr>
              <a:t>Η ενημέρωση του προσωπικού και η προμήθεια προστατευτικού υλικού συμβάλλουν στην οργανωμένη και ψύχραιμη αντιμετώπιση και στην αποφυγή δημιουργίας καταστάσεων πανικού. Ο έγκαιρος σχεδιασμός και η αποτελεσματική πρόληψη και ενημέρωση θα διασφαλίσει την υγεία των επισκεπτών και του προσωπικού, αλλά και η διατήρηση της εύρυθμης λειτουργίας  της μονάδας. </a:t>
            </a:r>
          </a:p>
          <a:p>
            <a:pPr marL="0" indent="0" algn="just" eaLnBrk="1" hangingPunct="1">
              <a:buFont typeface="Arial" panose="020B0604020202020204" pitchFamily="34" charset="0"/>
              <a:buNone/>
            </a:pPr>
            <a:r>
              <a:rPr lang="el-GR" altLang="el-GR" sz="2000" dirty="0">
                <a:solidFill>
                  <a:srgbClr val="44474E"/>
                </a:solidFill>
                <a:latin typeface="Century Gothic" panose="020B0502020202020204" pitchFamily="34" charset="0"/>
              </a:rPr>
              <a:t>Η συνεργασία με τον ΕΟΔΥ και τους λοιπούς φορείς της Δημόσιας Υγείας (Δ/</a:t>
            </a:r>
            <a:r>
              <a:rPr lang="el-GR" altLang="el-GR" sz="2000" dirty="0" err="1">
                <a:solidFill>
                  <a:srgbClr val="44474E"/>
                </a:solidFill>
                <a:latin typeface="Century Gothic" panose="020B0502020202020204" pitchFamily="34" charset="0"/>
              </a:rPr>
              <a:t>νσεις</a:t>
            </a:r>
            <a:r>
              <a:rPr lang="el-GR" altLang="el-GR" sz="2000" dirty="0">
                <a:solidFill>
                  <a:srgbClr val="44474E"/>
                </a:solidFill>
                <a:latin typeface="Century Gothic" panose="020B0502020202020204" pitchFamily="34" charset="0"/>
              </a:rPr>
              <a:t> Δημόσιας Υγείας της Περιφέρειας) είναι σημαντική τόσο για την προετοιμασία των μέτρων πρόληψης όσο και για τις απαραίτητες ενέργειες και παροχή πληροφοριών σε περίπτωση κρούσματος.</a:t>
            </a:r>
          </a:p>
          <a:p>
            <a:pPr marL="0" indent="0" algn="ctr" eaLnBrk="1" hangingPunct="1">
              <a:buFont typeface="Arial" panose="020B0604020202020204" pitchFamily="34" charset="0"/>
              <a:buNone/>
            </a:pPr>
            <a:endParaRPr lang="en-US" altLang="el-GR" sz="4000" b="1" dirty="0">
              <a:solidFill>
                <a:srgbClr val="000000"/>
              </a:solidFill>
            </a:endParaRPr>
          </a:p>
        </p:txBody>
      </p:sp>
      <p:sp>
        <p:nvSpPr>
          <p:cNvPr id="71684" name="TextBox 3">
            <a:extLst>
              <a:ext uri="{FF2B5EF4-FFF2-40B4-BE49-F238E27FC236}">
                <a16:creationId xmlns:a16="http://schemas.microsoft.com/office/drawing/2014/main" id="{6077B4C5-7CF4-4EE0-806F-5DC73F49D683}"/>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50</a:t>
            </a:r>
          </a:p>
        </p:txBody>
      </p:sp>
      <p:sp>
        <p:nvSpPr>
          <p:cNvPr id="6" name="Θέση περιεχομένου 6">
            <a:extLst>
              <a:ext uri="{FF2B5EF4-FFF2-40B4-BE49-F238E27FC236}">
                <a16:creationId xmlns:a16="http://schemas.microsoft.com/office/drawing/2014/main" id="{0DE1E7A4-7C18-4BFD-9A55-8A5D4864C421}"/>
              </a:ext>
            </a:extLst>
          </p:cNvPr>
          <p:cNvSpPr txBox="1">
            <a:spLocks noChangeArrowheads="1"/>
          </p:cNvSpPr>
          <p:nvPr/>
        </p:nvSpPr>
        <p:spPr bwMode="auto">
          <a:xfrm>
            <a:off x="601663" y="573088"/>
            <a:ext cx="313531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l-GR" altLang="el-GR" sz="1800" b="1" dirty="0">
                <a:solidFill>
                  <a:schemeClr val="bg1"/>
                </a:solidFill>
                <a:latin typeface="Century Gothic" panose="020B0502020202020204" pitchFamily="34" charset="0"/>
              </a:rPr>
              <a:t>Γενικά μέτρα πρόληψης μετάδοσης του </a:t>
            </a:r>
            <a:r>
              <a:rPr lang="en-US" altLang="el-GR" sz="1800" b="1" dirty="0">
                <a:solidFill>
                  <a:schemeClr val="bg1"/>
                </a:solidFill>
                <a:latin typeface="Century Gothic" panose="020B0502020202020204" pitchFamily="34" charset="0"/>
              </a:rPr>
              <a:t>covid-19</a:t>
            </a:r>
            <a:endParaRPr lang="el-GR" altLang="el-GR" sz="1800" dirty="0">
              <a:solidFill>
                <a:schemeClr val="bg1"/>
              </a:solidFill>
              <a:latin typeface="Century Gothic" panose="020B0502020202020204" pitchFamily="34"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8130"/>
                                        </p:tgtEl>
                                        <p:attrNameLst>
                                          <p:attrName>style.visibility</p:attrName>
                                        </p:attrNameLst>
                                      </p:cBhvr>
                                      <p:to>
                                        <p:strVal val="visible"/>
                                      </p:to>
                                    </p:set>
                                    <p:anim calcmode="lin" valueType="num">
                                      <p:cBhvr additive="base">
                                        <p:cTn id="11" dur="500" fill="hold"/>
                                        <p:tgtEl>
                                          <p:spTgt spid="48130"/>
                                        </p:tgtEl>
                                        <p:attrNameLst>
                                          <p:attrName>ppt_x</p:attrName>
                                        </p:attrNameLst>
                                      </p:cBhvr>
                                      <p:tavLst>
                                        <p:tav tm="0">
                                          <p:val>
                                            <p:strVal val="#ppt_x"/>
                                          </p:val>
                                        </p:tav>
                                        <p:tav tm="100000">
                                          <p:val>
                                            <p:strVal val="#ppt_x"/>
                                          </p:val>
                                        </p:tav>
                                      </p:tavLst>
                                    </p:anim>
                                    <p:anim calcmode="lin" valueType="num">
                                      <p:cBhvr additive="base">
                                        <p:cTn id="12" dur="500" fill="hold"/>
                                        <p:tgtEl>
                                          <p:spTgt spid="4813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8131">
                                            <p:txEl>
                                              <p:pRg st="0" end="0"/>
                                            </p:txEl>
                                          </p:spTgt>
                                        </p:tgtEl>
                                        <p:attrNameLst>
                                          <p:attrName>style.visibility</p:attrName>
                                        </p:attrNameLst>
                                      </p:cBhvr>
                                      <p:to>
                                        <p:strVal val="visible"/>
                                      </p:to>
                                    </p:set>
                                    <p:anim calcmode="lin" valueType="num">
                                      <p:cBhvr additive="base">
                                        <p:cTn id="15"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8131">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8131">
                                            <p:txEl>
                                              <p:pRg st="1" end="1"/>
                                            </p:txEl>
                                          </p:spTgt>
                                        </p:tgtEl>
                                        <p:attrNameLst>
                                          <p:attrName>style.visibility</p:attrName>
                                        </p:attrNameLst>
                                      </p:cBhvr>
                                      <p:to>
                                        <p:strVal val="visible"/>
                                      </p:to>
                                    </p:set>
                                    <p:anim calcmode="lin" valueType="num">
                                      <p:cBhvr additive="base">
                                        <p:cTn id="19"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3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8130" name="Picture 3">
            <a:extLst>
              <a:ext uri="{FF2B5EF4-FFF2-40B4-BE49-F238E27FC236}">
                <a16:creationId xmlns:a16="http://schemas.microsoft.com/office/drawing/2014/main" id="{B22BEE8A-EB3B-475E-B258-804F8C453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63" y="2466975"/>
            <a:ext cx="309245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3">
            <a:extLst>
              <a:ext uri="{FF2B5EF4-FFF2-40B4-BE49-F238E27FC236}">
                <a16:creationId xmlns:a16="http://schemas.microsoft.com/office/drawing/2014/main" id="{6077B4C5-7CF4-4EE0-806F-5DC73F49D683}"/>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50</a:t>
            </a:r>
          </a:p>
        </p:txBody>
      </p:sp>
      <p:sp>
        <p:nvSpPr>
          <p:cNvPr id="6" name="Θέση περιεχομένου 6">
            <a:extLst>
              <a:ext uri="{FF2B5EF4-FFF2-40B4-BE49-F238E27FC236}">
                <a16:creationId xmlns:a16="http://schemas.microsoft.com/office/drawing/2014/main" id="{0DE1E7A4-7C18-4BFD-9A55-8A5D4864C421}"/>
              </a:ext>
            </a:extLst>
          </p:cNvPr>
          <p:cNvSpPr txBox="1">
            <a:spLocks noChangeArrowheads="1"/>
          </p:cNvSpPr>
          <p:nvPr/>
        </p:nvSpPr>
        <p:spPr bwMode="auto">
          <a:xfrm>
            <a:off x="601663" y="573088"/>
            <a:ext cx="3135312"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l-GR" altLang="el-GR" sz="1800" b="1" dirty="0">
                <a:solidFill>
                  <a:schemeClr val="bg1"/>
                </a:solidFill>
                <a:latin typeface="Century Gothic" panose="020B0502020202020204" pitchFamily="34" charset="0"/>
              </a:rPr>
              <a:t>Γενικά μέτρα πρόληψης μετάδοσης του </a:t>
            </a:r>
            <a:r>
              <a:rPr lang="en-US" altLang="el-GR" sz="1800" b="1" dirty="0">
                <a:solidFill>
                  <a:schemeClr val="bg1"/>
                </a:solidFill>
                <a:latin typeface="Century Gothic" panose="020B0502020202020204" pitchFamily="34" charset="0"/>
              </a:rPr>
              <a:t>covid-19</a:t>
            </a:r>
            <a:endParaRPr lang="el-GR" altLang="el-GR" sz="1800" dirty="0">
              <a:solidFill>
                <a:schemeClr val="bg1"/>
              </a:solidFill>
              <a:latin typeface="Century Gothic" panose="020B0502020202020204" pitchFamily="34" charset="0"/>
            </a:endParaRPr>
          </a:p>
        </p:txBody>
      </p:sp>
      <p:pic>
        <p:nvPicPr>
          <p:cNvPr id="7" name="Θέση περιεχομένου 6">
            <a:extLst>
              <a:ext uri="{FF2B5EF4-FFF2-40B4-BE49-F238E27FC236}">
                <a16:creationId xmlns:a16="http://schemas.microsoft.com/office/drawing/2014/main" id="{54DACC2F-0106-4F9F-84AE-3518F03D5BDF}"/>
              </a:ext>
            </a:extLst>
          </p:cNvPr>
          <p:cNvPicPr>
            <a:picLocks noGrp="1" noChangeAspect="1"/>
          </p:cNvPicPr>
          <p:nvPr>
            <p:ph idx="1"/>
          </p:nvPr>
        </p:nvPicPr>
        <p:blipFill>
          <a:blip r:embed="rId5"/>
          <a:stretch>
            <a:fillRect/>
          </a:stretch>
        </p:blipFill>
        <p:spPr>
          <a:xfrm>
            <a:off x="5151360" y="2522599"/>
            <a:ext cx="5456393" cy="2981202"/>
          </a:xfrm>
          <a:prstGeom prst="rect">
            <a:avLst/>
          </a:prstGeom>
        </p:spPr>
      </p:pic>
    </p:spTree>
    <p:extLst>
      <p:ext uri="{BB962C8B-B14F-4D97-AF65-F5344CB8AC3E}">
        <p14:creationId xmlns:p14="http://schemas.microsoft.com/office/powerpoint/2010/main" val="355460630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8130"/>
                                        </p:tgtEl>
                                        <p:attrNameLst>
                                          <p:attrName>style.visibility</p:attrName>
                                        </p:attrNameLst>
                                      </p:cBhvr>
                                      <p:to>
                                        <p:strVal val="visible"/>
                                      </p:to>
                                    </p:set>
                                    <p:anim calcmode="lin" valueType="num">
                                      <p:cBhvr additive="base">
                                        <p:cTn id="11" dur="500" fill="hold"/>
                                        <p:tgtEl>
                                          <p:spTgt spid="48130"/>
                                        </p:tgtEl>
                                        <p:attrNameLst>
                                          <p:attrName>ppt_x</p:attrName>
                                        </p:attrNameLst>
                                      </p:cBhvr>
                                      <p:tavLst>
                                        <p:tav tm="0">
                                          <p:val>
                                            <p:strVal val="#ppt_x"/>
                                          </p:val>
                                        </p:tav>
                                        <p:tav tm="100000">
                                          <p:val>
                                            <p:strVal val="#ppt_x"/>
                                          </p:val>
                                        </p:tav>
                                      </p:tavLst>
                                    </p:anim>
                                    <p:anim calcmode="lin" valueType="num">
                                      <p:cBhvr additive="base">
                                        <p:cTn id="12" dur="500" fill="hold"/>
                                        <p:tgtEl>
                                          <p:spTgt spid="481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4303BEC-E1BB-4D60-8B7C-EDC01CCD556A}"/>
              </a:ext>
            </a:extLst>
          </p:cNvPr>
          <p:cNvSpPr>
            <a:spLocks noGrp="1"/>
          </p:cNvSpPr>
          <p:nvPr>
            <p:ph idx="1"/>
          </p:nvPr>
        </p:nvSpPr>
        <p:spPr>
          <a:xfrm>
            <a:off x="501650" y="2298700"/>
            <a:ext cx="11177588" cy="3660775"/>
          </a:xfrm>
        </p:spPr>
        <p:txBody>
          <a:bodyPr rtlCol="0">
            <a:normAutofit fontScale="92500" lnSpcReduction="10000"/>
          </a:bodyPr>
          <a:lstStyle/>
          <a:p>
            <a:pPr marL="0" indent="0" algn="ctr" eaLnBrk="1" fontAlgn="auto" hangingPunct="1">
              <a:spcAft>
                <a:spcPts val="0"/>
              </a:spcAft>
              <a:buFont typeface="Arial" panose="020B0604020202020204" pitchFamily="34" charset="0"/>
              <a:buNone/>
              <a:defRPr/>
            </a:pPr>
            <a:r>
              <a:rPr lang="en-US" sz="2400" b="1" u="sng" dirty="0">
                <a:solidFill>
                  <a:srgbClr val="44474E"/>
                </a:solidFill>
                <a:latin typeface="Century Gothic" panose="020B0502020202020204" pitchFamily="34" charset="0"/>
              </a:rPr>
              <a:t>H </a:t>
            </a:r>
            <a:r>
              <a:rPr lang="el-GR" sz="2400" b="1" u="sng" dirty="0">
                <a:solidFill>
                  <a:srgbClr val="44474E"/>
                </a:solidFill>
                <a:latin typeface="Century Gothic" panose="020B0502020202020204" pitchFamily="34" charset="0"/>
              </a:rPr>
              <a:t>παλιά ΚΥΑ ίσχυε </a:t>
            </a:r>
            <a:r>
              <a:rPr lang="el-GR" sz="2400" b="1" u="sng" dirty="0" err="1">
                <a:solidFill>
                  <a:srgbClr val="44474E"/>
                </a:solidFill>
                <a:latin typeface="Century Gothic" panose="020B0502020202020204" pitchFamily="34" charset="0"/>
              </a:rPr>
              <a:t>εως</a:t>
            </a:r>
            <a:r>
              <a:rPr lang="el-GR" sz="2400" b="1" u="sng" dirty="0">
                <a:solidFill>
                  <a:srgbClr val="44474E"/>
                </a:solidFill>
                <a:latin typeface="Century Gothic" panose="020B0502020202020204" pitchFamily="34" charset="0"/>
              </a:rPr>
              <a:t> 31.05.2022 η οποία αντικαταστάθηκε από την 2587/Τεύχος Β’ / 25 </a:t>
            </a:r>
            <a:r>
              <a:rPr lang="el-GR" sz="2400" b="1" u="sng" dirty="0" err="1">
                <a:solidFill>
                  <a:srgbClr val="44474E"/>
                </a:solidFill>
                <a:latin typeface="Century Gothic" panose="020B0502020202020204" pitchFamily="34" charset="0"/>
              </a:rPr>
              <a:t>Μαϊου</a:t>
            </a:r>
            <a:r>
              <a:rPr lang="el-GR" sz="2400" b="1" u="sng" dirty="0">
                <a:solidFill>
                  <a:srgbClr val="44474E"/>
                </a:solidFill>
                <a:latin typeface="Century Gothic" panose="020B0502020202020204" pitchFamily="34" charset="0"/>
              </a:rPr>
              <a:t> 2022 και ισχύει από τη δημοσίευσή της στην Εφημερίδα της Κυβερνήσεως </a:t>
            </a:r>
          </a:p>
          <a:p>
            <a:pPr marL="0" indent="0" algn="ctr" eaLnBrk="1" fontAlgn="auto" hangingPunct="1">
              <a:spcAft>
                <a:spcPts val="0"/>
              </a:spcAft>
              <a:buFont typeface="Arial" panose="020B0604020202020204" pitchFamily="34" charset="0"/>
              <a:buNone/>
              <a:defRPr/>
            </a:pPr>
            <a:endParaRPr lang="el-GR" sz="3200" b="1" dirty="0">
              <a:solidFill>
                <a:prstClr val="black"/>
              </a:solidFill>
              <a:latin typeface="Century Gothic" panose="020B0502020202020204" pitchFamily="34" charset="0"/>
            </a:endParaRPr>
          </a:p>
          <a:p>
            <a:pPr algn="just"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Η </a:t>
            </a:r>
            <a:r>
              <a:rPr lang="el-GR" sz="2000" b="1" dirty="0">
                <a:solidFill>
                  <a:srgbClr val="44474E"/>
                </a:solidFill>
                <a:latin typeface="Century Gothic" panose="020B0502020202020204" pitchFamily="34" charset="0"/>
              </a:rPr>
              <a:t>παρακολούθηση εκπαιδευτικού προγράμματος </a:t>
            </a:r>
            <a:r>
              <a:rPr lang="el-GR" sz="2000" dirty="0">
                <a:solidFill>
                  <a:srgbClr val="44474E"/>
                </a:solidFill>
                <a:latin typeface="Century Gothic" panose="020B0502020202020204" pitchFamily="34" charset="0"/>
              </a:rPr>
              <a:t>για τα υγειονομικά πρωτόκολλα των τουριστικών καταλυμάτων είναι </a:t>
            </a:r>
            <a:r>
              <a:rPr lang="el-GR" sz="2000" b="1" dirty="0">
                <a:solidFill>
                  <a:srgbClr val="44474E"/>
                </a:solidFill>
                <a:latin typeface="Century Gothic" panose="020B0502020202020204" pitchFamily="34" charset="0"/>
              </a:rPr>
              <a:t>υποχρεωτική</a:t>
            </a:r>
            <a:r>
              <a:rPr lang="el-GR" sz="2000" dirty="0">
                <a:solidFill>
                  <a:srgbClr val="44474E"/>
                </a:solidFill>
                <a:latin typeface="Century Gothic" panose="020B0502020202020204" pitchFamily="34" charset="0"/>
              </a:rPr>
              <a:t> και συνδέεται με την ασφαλή και νόμιμη λειτουργία κάθε επιχείρησης. </a:t>
            </a:r>
          </a:p>
          <a:p>
            <a:pPr algn="just" eaLnBrk="1" fontAlgn="auto" hangingPunct="1">
              <a:spcAft>
                <a:spcPts val="0"/>
              </a:spcAft>
              <a:buClr>
                <a:srgbClr val="00B0F0"/>
              </a:buClr>
              <a:buFont typeface="Wingdings" panose="05000000000000000000" pitchFamily="2" charset="2"/>
              <a:buChar char="§"/>
              <a:defRPr/>
            </a:pPr>
            <a:endParaRPr lang="el-GR" sz="2000" dirty="0">
              <a:solidFill>
                <a:srgbClr val="44474E"/>
              </a:solidFill>
              <a:latin typeface="Century Gothic" panose="020B0502020202020204" pitchFamily="34" charset="0"/>
            </a:endParaRPr>
          </a:p>
          <a:p>
            <a:pPr algn="just"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Η διαδικασία της πιστοποιημένης εκπαίδευσης τελεί υπό την ευθύνη του Υπουργείου Τουρισμού, το οποίο μπορεί να  αναθέτει στο Ξενοδοχειακό Επιμελητήριο Ελλάδας (ΞΕΕ),  και σε συνεργαζόμενους φορείς την εκτέλεσή της.</a:t>
            </a:r>
          </a:p>
        </p:txBody>
      </p:sp>
      <p:sp>
        <p:nvSpPr>
          <p:cNvPr id="29699" name="TextBox 3">
            <a:extLst>
              <a:ext uri="{FF2B5EF4-FFF2-40B4-BE49-F238E27FC236}">
                <a16:creationId xmlns:a16="http://schemas.microsoft.com/office/drawing/2014/main" id="{B4DB44CF-FCD3-4A12-9D1C-2360DFFF687A}"/>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12</a:t>
            </a:r>
          </a:p>
        </p:txBody>
      </p:sp>
      <p:sp>
        <p:nvSpPr>
          <p:cNvPr id="5" name="Θέση περιεχομένου 6">
            <a:extLst>
              <a:ext uri="{FF2B5EF4-FFF2-40B4-BE49-F238E27FC236}">
                <a16:creationId xmlns:a16="http://schemas.microsoft.com/office/drawing/2014/main" id="{31D68132-AE65-40C9-BE41-C62C905ED9F0}"/>
              </a:ext>
            </a:extLst>
          </p:cNvPr>
          <p:cNvSpPr txBox="1">
            <a:spLocks/>
          </p:cNvSpPr>
          <p:nvPr/>
        </p:nvSpPr>
        <p:spPr bwMode="auto">
          <a:xfrm>
            <a:off x="501650" y="530225"/>
            <a:ext cx="335121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600" b="1">
                <a:solidFill>
                  <a:schemeClr val="bg1"/>
                </a:solidFill>
                <a:latin typeface="Century Gothic" panose="020B0502020202020204" pitchFamily="34" charset="0"/>
              </a:rPr>
              <a:t>Γενικές Οδηγίες</a:t>
            </a:r>
            <a:r>
              <a:rPr lang="en-US" altLang="el-GR" sz="1600" b="1">
                <a:solidFill>
                  <a:schemeClr val="bg1"/>
                </a:solidFill>
                <a:latin typeface="Century Gothic" panose="020B0502020202020204" pitchFamily="34" charset="0"/>
              </a:rPr>
              <a:t>:</a:t>
            </a:r>
            <a:r>
              <a:rPr lang="el-GR" altLang="el-GR" sz="1600" b="1">
                <a:solidFill>
                  <a:schemeClr val="bg1"/>
                </a:solidFill>
                <a:latin typeface="Century Gothic" panose="020B0502020202020204" pitchFamily="34" charset="0"/>
              </a:rPr>
              <a:t> Εκπαίδευση στην τήρηση των υγειονομικών πρωτοκόλλων  των τουριστικών καταλυμάτων </a:t>
            </a:r>
          </a:p>
          <a:p>
            <a:pPr algn="just" eaLnBrk="1" hangingPunct="1">
              <a:lnSpc>
                <a:spcPct val="100000"/>
              </a:lnSpc>
              <a:buFont typeface="Arial" panose="020B0604020202020204" pitchFamily="34" charset="0"/>
              <a:buNone/>
            </a:pPr>
            <a:endParaRPr lang="el-GR" altLang="el-GR" sz="1200" b="1">
              <a:solidFill>
                <a:schemeClr val="bg1"/>
              </a:solidFill>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7B4ADE0-7F83-451B-8C44-3C61D158B161}"/>
              </a:ext>
            </a:extLst>
          </p:cNvPr>
          <p:cNvSpPr>
            <a:spLocks noGrp="1" noChangeArrowheads="1"/>
          </p:cNvSpPr>
          <p:nvPr>
            <p:ph idx="1"/>
          </p:nvPr>
        </p:nvSpPr>
        <p:spPr>
          <a:xfrm>
            <a:off x="3941379" y="474662"/>
            <a:ext cx="7760084" cy="6186487"/>
          </a:xfrm>
        </p:spPr>
        <p:txBody>
          <a:bodyPr/>
          <a:lstStyle/>
          <a:p>
            <a:pPr algn="just" eaLnBrk="1" hangingPunct="1">
              <a:buClr>
                <a:srgbClr val="00B0F0"/>
              </a:buClr>
              <a:buFont typeface="Wingdings" panose="05000000000000000000" pitchFamily="2" charset="2"/>
              <a:buChar char="§"/>
            </a:pPr>
            <a:r>
              <a:rPr lang="el-GR" altLang="el-GR" sz="2000" dirty="0">
                <a:solidFill>
                  <a:srgbClr val="44474E"/>
                </a:solidFill>
                <a:latin typeface="Century Gothic" panose="020B0502020202020204" pitchFamily="34" charset="0"/>
              </a:rPr>
              <a:t>Για τα ξενοδοχεία τα οποία έλαβαν το Σήμα ΄΄</a:t>
            </a:r>
            <a:r>
              <a:rPr lang="en-US" altLang="el-GR" sz="2000" dirty="0">
                <a:solidFill>
                  <a:srgbClr val="44474E"/>
                </a:solidFill>
                <a:latin typeface="Century Gothic" panose="020B0502020202020204" pitchFamily="34" charset="0"/>
              </a:rPr>
              <a:t>Health First</a:t>
            </a:r>
            <a:r>
              <a:rPr lang="el-GR" altLang="el-GR" sz="2000" dirty="0">
                <a:solidFill>
                  <a:srgbClr val="44474E"/>
                </a:solidFill>
                <a:latin typeface="Century Gothic" panose="020B0502020202020204" pitchFamily="34" charset="0"/>
              </a:rPr>
              <a:t>΄΄</a:t>
            </a:r>
            <a:r>
              <a:rPr lang="en-US" altLang="el-GR" sz="2000" dirty="0">
                <a:solidFill>
                  <a:srgbClr val="44474E"/>
                </a:solidFill>
                <a:latin typeface="Century Gothic" panose="020B0502020202020204" pitchFamily="34" charset="0"/>
              </a:rPr>
              <a:t> to 2020 </a:t>
            </a:r>
            <a:r>
              <a:rPr lang="el-GR" altLang="el-GR" sz="2000" dirty="0">
                <a:solidFill>
                  <a:srgbClr val="44474E"/>
                </a:solidFill>
                <a:latin typeface="Century Gothic" panose="020B0502020202020204" pitchFamily="34" charset="0"/>
              </a:rPr>
              <a:t>ή το </a:t>
            </a:r>
            <a:r>
              <a:rPr lang="en-US" altLang="el-GR" sz="2000" dirty="0">
                <a:solidFill>
                  <a:srgbClr val="44474E"/>
                </a:solidFill>
                <a:latin typeface="Century Gothic" panose="020B0502020202020204" pitchFamily="34" charset="0"/>
              </a:rPr>
              <a:t> 2021 </a:t>
            </a:r>
            <a:r>
              <a:rPr lang="el-GR" altLang="el-GR" sz="2000" dirty="0">
                <a:solidFill>
                  <a:srgbClr val="44474E"/>
                </a:solidFill>
                <a:latin typeface="Century Gothic" panose="020B0502020202020204" pitchFamily="34" charset="0"/>
              </a:rPr>
              <a:t>πριν την αντικατάσταση της ΚΥΑ συστήνεται η </a:t>
            </a:r>
            <a:r>
              <a:rPr lang="el-GR" altLang="el-GR" sz="2000" dirty="0" err="1">
                <a:solidFill>
                  <a:srgbClr val="44474E"/>
                </a:solidFill>
                <a:latin typeface="Century Gothic" panose="020B0502020202020204" pitchFamily="34" charset="0"/>
              </a:rPr>
              <a:t>επικαιροποιήση</a:t>
            </a:r>
            <a:r>
              <a:rPr lang="el-GR" altLang="el-GR" sz="2000" dirty="0">
                <a:solidFill>
                  <a:srgbClr val="44474E"/>
                </a:solidFill>
                <a:latin typeface="Century Gothic" panose="020B0502020202020204" pitchFamily="34" charset="0"/>
              </a:rPr>
              <a:t> του υγειονομικού πρωτοκόλλου τους μέσα από την πλατφόρμα του Ξ.Ε.Ε. σύμφωνα με τις τροποποιήσεις που  έχει επιφέρει η νέα  ΚΥΑ  και ανάλογα με τις υπηρεσίες που προτίθενται να παρέχουν το 2022</a:t>
            </a:r>
          </a:p>
          <a:p>
            <a:pPr algn="just" eaLnBrk="1" hangingPunct="1">
              <a:buClr>
                <a:srgbClr val="00B0F0"/>
              </a:buClr>
              <a:buFont typeface="Wingdings" panose="05000000000000000000" pitchFamily="2" charset="2"/>
              <a:buChar char="§"/>
            </a:pPr>
            <a:r>
              <a:rPr lang="el-GR" altLang="el-GR" sz="2000" dirty="0">
                <a:solidFill>
                  <a:srgbClr val="44474E"/>
                </a:solidFill>
                <a:latin typeface="Century Gothic" panose="020B0502020202020204" pitchFamily="34" charset="0"/>
              </a:rPr>
              <a:t>Για όλα τα καταλύματα η επανέκδοση γίνεται σε περίπτωση μεταβολής του υπευθύνου σχεδίου δράσης και της συνεργασίας με γιατρό ή δομές υγείας    </a:t>
            </a:r>
          </a:p>
          <a:p>
            <a:pPr algn="just" eaLnBrk="1" hangingPunct="1">
              <a:buClr>
                <a:srgbClr val="00B0F0"/>
              </a:buClr>
              <a:buFont typeface="Wingdings" panose="05000000000000000000" pitchFamily="2" charset="2"/>
              <a:buChar char="§"/>
            </a:pPr>
            <a:r>
              <a:rPr lang="el-GR" altLang="el-GR" sz="2000" dirty="0">
                <a:solidFill>
                  <a:srgbClr val="44474E"/>
                </a:solidFill>
                <a:latin typeface="Century Gothic" panose="020B0502020202020204" pitchFamily="34" charset="0"/>
              </a:rPr>
              <a:t>Το Σήμα Πιστοποίησης με τον τίτλο “Health First”, είναι υποχρεωτικό για τις επιχειρήσεις τουριστικών καταλυμάτων. </a:t>
            </a:r>
          </a:p>
          <a:p>
            <a:pPr algn="just" eaLnBrk="1" hangingPunct="1">
              <a:buClr>
                <a:srgbClr val="00B0F0"/>
              </a:buClr>
              <a:buFont typeface="Wingdings" panose="05000000000000000000" pitchFamily="2" charset="2"/>
              <a:buChar char="§"/>
            </a:pPr>
            <a:r>
              <a:rPr lang="el-GR" altLang="el-GR" sz="2000" dirty="0">
                <a:solidFill>
                  <a:srgbClr val="44474E"/>
                </a:solidFill>
                <a:latin typeface="Century Gothic" panose="020B0502020202020204" pitchFamily="34" charset="0"/>
              </a:rPr>
              <a:t>Το Σήμα αναρτάται σε εμφανές σημείο του κοινόχρηστου χώρου υποδοχής του καταλύματος και αποδεικνύει ότι η επιχείρηση τηρεί τα πρωτόκολλα υγειονομικού περιεχομένου.</a:t>
            </a:r>
          </a:p>
          <a:p>
            <a:pPr algn="just" eaLnBrk="1" hangingPunct="1">
              <a:buClr>
                <a:srgbClr val="00B0F0"/>
              </a:buClr>
              <a:buFont typeface="Wingdings" panose="05000000000000000000" pitchFamily="2" charset="2"/>
              <a:buChar char="§"/>
            </a:pPr>
            <a:r>
              <a:rPr lang="el-GR" altLang="el-GR" sz="2000" dirty="0">
                <a:solidFill>
                  <a:srgbClr val="44474E"/>
                </a:solidFill>
                <a:latin typeface="Century Gothic" panose="020B0502020202020204" pitchFamily="34" charset="0"/>
              </a:rPr>
              <a:t>Η κατάρτιση του πρωτοκόλλου υγειονομικού περιεχομένου για τα κύρια ξενοδοχειακά καταλύματα και η χορήγηση του Σήματος διεκπεραιώνεται ηλεκτρονικά μέσω ειδικής διαδικτυακής εφαρμογής του ΞΕΕ. Για τα μη κύρια τουριστικά η διαδικασία υλοποιείται μέσω της πλατφόρμας του Υπουργείου Τουρισμού.  </a:t>
            </a:r>
            <a:endParaRPr lang="el-GR" altLang="el-GR" dirty="0">
              <a:solidFill>
                <a:srgbClr val="000000"/>
              </a:solidFill>
            </a:endParaRPr>
          </a:p>
        </p:txBody>
      </p:sp>
      <p:pic>
        <p:nvPicPr>
          <p:cNvPr id="17411" name="Εικόνα 1">
            <a:extLst>
              <a:ext uri="{FF2B5EF4-FFF2-40B4-BE49-F238E27FC236}">
                <a16:creationId xmlns:a16="http://schemas.microsoft.com/office/drawing/2014/main" id="{A31246DD-2D53-4E3E-9666-202A5FE26B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2289175"/>
            <a:ext cx="351313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Θέση περιεχομένου 6">
            <a:extLst>
              <a:ext uri="{FF2B5EF4-FFF2-40B4-BE49-F238E27FC236}">
                <a16:creationId xmlns:a16="http://schemas.microsoft.com/office/drawing/2014/main" id="{DFC42530-0F07-473B-AE8B-E175F21A1745}"/>
              </a:ext>
            </a:extLst>
          </p:cNvPr>
          <p:cNvSpPr txBox="1">
            <a:spLocks/>
          </p:cNvSpPr>
          <p:nvPr/>
        </p:nvSpPr>
        <p:spPr bwMode="auto">
          <a:xfrm>
            <a:off x="490538" y="674688"/>
            <a:ext cx="3351212"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Γενικές Οδηγίες</a:t>
            </a:r>
            <a:r>
              <a:rPr lang="en-US" altLang="el-GR" sz="1800" b="1">
                <a:solidFill>
                  <a:schemeClr val="bg1"/>
                </a:solidFill>
                <a:latin typeface="Century Gothic" panose="020B0502020202020204" pitchFamily="34" charset="0"/>
              </a:rPr>
              <a:t>:</a:t>
            </a:r>
            <a:r>
              <a:rPr lang="el-GR" altLang="el-GR" sz="1800" b="1">
                <a:solidFill>
                  <a:schemeClr val="bg1"/>
                </a:solidFill>
                <a:latin typeface="Century Gothic" panose="020B0502020202020204" pitchFamily="34" charset="0"/>
              </a:rPr>
              <a:t> Σήμα Πιστοποίησης “</a:t>
            </a:r>
            <a:r>
              <a:rPr lang="en-US" altLang="el-GR" sz="1800" b="1">
                <a:solidFill>
                  <a:schemeClr val="bg1"/>
                </a:solidFill>
                <a:latin typeface="Century Gothic" panose="020B0502020202020204" pitchFamily="34" charset="0"/>
              </a:rPr>
              <a:t>Health First” </a:t>
            </a:r>
            <a:endParaRPr lang="el-GR" altLang="el-GR" sz="1400" b="1">
              <a:solidFill>
                <a:schemeClr val="bg1"/>
              </a:solidFill>
            </a:endParaRPr>
          </a:p>
        </p:txBody>
      </p:sp>
      <p:sp>
        <p:nvSpPr>
          <p:cNvPr id="31749" name="TextBox 4">
            <a:extLst>
              <a:ext uri="{FF2B5EF4-FFF2-40B4-BE49-F238E27FC236}">
                <a16:creationId xmlns:a16="http://schemas.microsoft.com/office/drawing/2014/main" id="{333EF6F4-BF45-4E9C-8536-7C687512E8DB}"/>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13</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411"/>
                                        </p:tgtEl>
                                        <p:attrNameLst>
                                          <p:attrName>style.visibility</p:attrName>
                                        </p:attrNameLst>
                                      </p:cBhvr>
                                      <p:to>
                                        <p:strVal val="visible"/>
                                      </p:to>
                                    </p:set>
                                    <p:anim calcmode="lin" valueType="num">
                                      <p:cBhvr additive="base">
                                        <p:cTn id="11" dur="500" fill="hold"/>
                                        <p:tgtEl>
                                          <p:spTgt spid="17411"/>
                                        </p:tgtEl>
                                        <p:attrNameLst>
                                          <p:attrName>ppt_x</p:attrName>
                                        </p:attrNameLst>
                                      </p:cBhvr>
                                      <p:tavLst>
                                        <p:tav tm="0">
                                          <p:val>
                                            <p:strVal val="#ppt_x"/>
                                          </p:val>
                                        </p:tav>
                                        <p:tav tm="100000">
                                          <p:val>
                                            <p:strVal val="#ppt_x"/>
                                          </p:val>
                                        </p:tav>
                                      </p:tavLst>
                                    </p:anim>
                                    <p:anim calcmode="lin" valueType="num">
                                      <p:cBhvr additive="base">
                                        <p:cTn id="12" dur="500" fill="hold"/>
                                        <p:tgtEl>
                                          <p:spTgt spid="174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4BB4BE9F-2E40-436D-B458-1C6482AE5095}"/>
              </a:ext>
            </a:extLst>
          </p:cNvPr>
          <p:cNvSpPr>
            <a:spLocks noGrp="1"/>
          </p:cNvSpPr>
          <p:nvPr>
            <p:ph idx="1"/>
          </p:nvPr>
        </p:nvSpPr>
        <p:spPr>
          <a:xfrm>
            <a:off x="3851275" y="1162975"/>
            <a:ext cx="7996238" cy="5360063"/>
          </a:xfrm>
        </p:spPr>
        <p:txBody>
          <a:bodyPr rtlCol="0">
            <a:normAutofit/>
          </a:bodyPr>
          <a:lstStyle/>
          <a:p>
            <a:pPr algn="just"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Οι αρμόδιες υπηρεσίες του Υπουργείου Υγείας / ΕΟΔΥ μπορούν να αντλούν τα υποχρεωτικά στοιχεία επικοινωνίας  για  τον υπεύθυνο  εφαρμογής του σχεδίου διαχείρισης ύποπτου κρούσματος και το συνεργαζόμενο ιατρό ανάλογης ειδικότητας ή εμπειρίας όπου αυτό είναι εφικτό ή </a:t>
            </a:r>
            <a:r>
              <a:rPr lang="el-GR" sz="2000" dirty="0" err="1">
                <a:solidFill>
                  <a:srgbClr val="44474E"/>
                </a:solidFill>
                <a:latin typeface="Century Gothic" panose="020B0502020202020204" pitchFamily="34" charset="0"/>
              </a:rPr>
              <a:t>πάροχο</a:t>
            </a:r>
            <a:r>
              <a:rPr lang="el-GR" sz="2000" dirty="0">
                <a:solidFill>
                  <a:srgbClr val="44474E"/>
                </a:solidFill>
                <a:latin typeface="Century Gothic" panose="020B0502020202020204" pitchFamily="34" charset="0"/>
              </a:rPr>
              <a:t> υπηρεσιών πρωτοβάθμιας ή /και δευτεροβάθμιας υγείας κάθε καταλύματος μέσω </a:t>
            </a:r>
            <a:r>
              <a:rPr lang="el-GR" sz="2000" dirty="0" err="1">
                <a:solidFill>
                  <a:srgbClr val="44474E"/>
                </a:solidFill>
                <a:latin typeface="Century Gothic" panose="020B0502020202020204" pitchFamily="34" charset="0"/>
              </a:rPr>
              <a:t>web</a:t>
            </a:r>
            <a:r>
              <a:rPr lang="el-GR" sz="2000" dirty="0">
                <a:solidFill>
                  <a:srgbClr val="44474E"/>
                </a:solidFill>
                <a:latin typeface="Century Gothic" panose="020B0502020202020204" pitchFamily="34" charset="0"/>
              </a:rPr>
              <a:t> </a:t>
            </a:r>
            <a:r>
              <a:rPr lang="el-GR" sz="2000" dirty="0" err="1">
                <a:solidFill>
                  <a:srgbClr val="44474E"/>
                </a:solidFill>
                <a:latin typeface="Century Gothic" panose="020B0502020202020204" pitchFamily="34" charset="0"/>
              </a:rPr>
              <a:t>service</a:t>
            </a:r>
            <a:r>
              <a:rPr lang="el-GR" sz="2000" dirty="0">
                <a:solidFill>
                  <a:srgbClr val="44474E"/>
                </a:solidFill>
                <a:latin typeface="Century Gothic" panose="020B0502020202020204" pitchFamily="34" charset="0"/>
              </a:rPr>
              <a:t>. </a:t>
            </a:r>
          </a:p>
          <a:p>
            <a:pPr algn="just"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Για τα μη κύρια ξενοδοχειακά καταλύματα, το Σήμα χορηγείται  από το υπουργείο Τουρισμού μετά από αίτηση της επιχείρησης, μέσω της επίσημης ιστοσελίδας του </a:t>
            </a:r>
            <a:r>
              <a:rPr lang="el-GR" sz="2000" dirty="0">
                <a:solidFill>
                  <a:srgbClr val="44474E"/>
                </a:solidFill>
                <a:latin typeface="Century Gothic" panose="020B0502020202020204" pitchFamily="34" charset="0"/>
                <a:hlinkClick r:id="rId3"/>
              </a:rPr>
              <a:t>http://www.healthfirsttourism.gr/</a:t>
            </a:r>
            <a:r>
              <a:rPr lang="en-US" sz="2000" dirty="0">
                <a:solidFill>
                  <a:srgbClr val="44474E"/>
                </a:solidFill>
                <a:latin typeface="Century Gothic" panose="020B0502020202020204" pitchFamily="34" charset="0"/>
              </a:rPr>
              <a:t> </a:t>
            </a:r>
            <a:r>
              <a:rPr lang="el-GR" sz="2000" dirty="0">
                <a:solidFill>
                  <a:srgbClr val="44474E"/>
                </a:solidFill>
                <a:latin typeface="Century Gothic" panose="020B0502020202020204" pitchFamily="34" charset="0"/>
              </a:rPr>
              <a:t> ή της ιστοσελίδας του Υπουργείου Τουρισμού </a:t>
            </a:r>
            <a:r>
              <a:rPr lang="el-GR" sz="2000" dirty="0">
                <a:solidFill>
                  <a:srgbClr val="44474E"/>
                </a:solidFill>
                <a:latin typeface="Century Gothic" panose="020B0502020202020204" pitchFamily="34" charset="0"/>
                <a:hlinkClick r:id="rId4"/>
              </a:rPr>
              <a:t>http://www.mintour.gov.gr/</a:t>
            </a:r>
            <a:r>
              <a:rPr lang="en-US" sz="2000" dirty="0">
                <a:solidFill>
                  <a:srgbClr val="44474E"/>
                </a:solidFill>
                <a:latin typeface="Century Gothic" panose="020B0502020202020204" pitchFamily="34" charset="0"/>
              </a:rPr>
              <a:t> </a:t>
            </a:r>
            <a:r>
              <a:rPr lang="el-GR" sz="2000" dirty="0">
                <a:solidFill>
                  <a:srgbClr val="44474E"/>
                </a:solidFill>
                <a:latin typeface="Century Gothic" panose="020B0502020202020204" pitchFamily="34" charset="0"/>
              </a:rPr>
              <a:t>μετά από αίτηση της επιχείρησης</a:t>
            </a:r>
            <a:r>
              <a:rPr lang="en-US" sz="2000" dirty="0">
                <a:solidFill>
                  <a:srgbClr val="44474E"/>
                </a:solidFill>
                <a:latin typeface="Century Gothic" panose="020B0502020202020204" pitchFamily="34" charset="0"/>
              </a:rPr>
              <a:t>.</a:t>
            </a:r>
          </a:p>
          <a:p>
            <a:pPr algn="just" eaLnBrk="1" fontAlgn="auto" hangingPunct="1">
              <a:spcAft>
                <a:spcPts val="0"/>
              </a:spcAft>
              <a:buClr>
                <a:srgbClr val="00B0F0"/>
              </a:buClr>
              <a:buFont typeface="Wingdings" panose="05000000000000000000" pitchFamily="2" charset="2"/>
              <a:buChar char="§"/>
              <a:defRPr/>
            </a:pPr>
            <a:r>
              <a:rPr lang="el-GR" sz="2000" dirty="0">
                <a:solidFill>
                  <a:srgbClr val="44474E"/>
                </a:solidFill>
                <a:latin typeface="Century Gothic" panose="020B0502020202020204" pitchFamily="34" charset="0"/>
              </a:rPr>
              <a:t>Για την έκδοση του Σήματος ενημερώνεται αυτόματα η Περιφερειακή Υπηρεσία Τουρισμού, στη χωρική αρμοδιότητα της οποίας λειτουργεί το κατάλυμα.   </a:t>
            </a:r>
          </a:p>
        </p:txBody>
      </p:sp>
      <p:pic>
        <p:nvPicPr>
          <p:cNvPr id="6" name="Εικόνα 1">
            <a:extLst>
              <a:ext uri="{FF2B5EF4-FFF2-40B4-BE49-F238E27FC236}">
                <a16:creationId xmlns:a16="http://schemas.microsoft.com/office/drawing/2014/main" id="{8890D873-660F-4528-BBB5-3BDEAA558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38" y="2289175"/>
            <a:ext cx="351313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Θέση περιεχομένου 6">
            <a:extLst>
              <a:ext uri="{FF2B5EF4-FFF2-40B4-BE49-F238E27FC236}">
                <a16:creationId xmlns:a16="http://schemas.microsoft.com/office/drawing/2014/main" id="{8A353423-9F2D-44BF-A217-ADC583B18EB0}"/>
              </a:ext>
            </a:extLst>
          </p:cNvPr>
          <p:cNvSpPr txBox="1">
            <a:spLocks/>
          </p:cNvSpPr>
          <p:nvPr/>
        </p:nvSpPr>
        <p:spPr bwMode="auto">
          <a:xfrm>
            <a:off x="490538" y="674688"/>
            <a:ext cx="3351212"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Γενικές Οδηγίες</a:t>
            </a:r>
            <a:r>
              <a:rPr lang="en-US" altLang="el-GR" sz="1800" b="1">
                <a:solidFill>
                  <a:schemeClr val="bg1"/>
                </a:solidFill>
                <a:latin typeface="Century Gothic" panose="020B0502020202020204" pitchFamily="34" charset="0"/>
              </a:rPr>
              <a:t>:</a:t>
            </a:r>
            <a:r>
              <a:rPr lang="el-GR" altLang="el-GR" sz="1800" b="1">
                <a:solidFill>
                  <a:schemeClr val="bg1"/>
                </a:solidFill>
                <a:latin typeface="Century Gothic" panose="020B0502020202020204" pitchFamily="34" charset="0"/>
              </a:rPr>
              <a:t> Σήμα Πιστοποίησης “</a:t>
            </a:r>
            <a:r>
              <a:rPr lang="en-US" altLang="el-GR" sz="1800" b="1">
                <a:solidFill>
                  <a:schemeClr val="bg1"/>
                </a:solidFill>
                <a:latin typeface="Century Gothic" panose="020B0502020202020204" pitchFamily="34" charset="0"/>
              </a:rPr>
              <a:t>Health First” </a:t>
            </a:r>
            <a:endParaRPr lang="el-GR" altLang="el-GR" sz="1400" b="1">
              <a:solidFill>
                <a:schemeClr val="bg1"/>
              </a:solidFill>
            </a:endParaRPr>
          </a:p>
        </p:txBody>
      </p:sp>
      <p:sp>
        <p:nvSpPr>
          <p:cNvPr id="33797" name="TextBox 7">
            <a:extLst>
              <a:ext uri="{FF2B5EF4-FFF2-40B4-BE49-F238E27FC236}">
                <a16:creationId xmlns:a16="http://schemas.microsoft.com/office/drawing/2014/main" id="{4F25CC21-1847-40FD-A3D3-23F99FDAE326}"/>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14</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90B4F7C-F256-4FA0-93FA-A4244F9F8F4F}"/>
              </a:ext>
            </a:extLst>
          </p:cNvPr>
          <p:cNvSpPr>
            <a:spLocks noGrp="1" noChangeArrowheads="1"/>
          </p:cNvSpPr>
          <p:nvPr>
            <p:ph idx="1"/>
          </p:nvPr>
        </p:nvSpPr>
        <p:spPr>
          <a:xfrm>
            <a:off x="3860800" y="1906588"/>
            <a:ext cx="7947025" cy="4291012"/>
          </a:xfrm>
        </p:spPr>
        <p:txBody>
          <a:bodyPr/>
          <a:lstStyle/>
          <a:p>
            <a:pPr algn="just" eaLnBrk="1" hangingPunct="1">
              <a:buClr>
                <a:srgbClr val="00B0F0"/>
              </a:buClr>
              <a:buFont typeface="Wingdings" panose="05000000000000000000" pitchFamily="2" charset="2"/>
              <a:buChar char="§"/>
            </a:pPr>
            <a:r>
              <a:rPr lang="el-GR" altLang="el-GR" sz="2000" dirty="0">
                <a:solidFill>
                  <a:srgbClr val="44474E"/>
                </a:solidFill>
                <a:latin typeface="Century Gothic" panose="020B0502020202020204" pitchFamily="34" charset="0"/>
              </a:rPr>
              <a:t>Αρμόδιες αρχές για την επιβολή του διοικητικού προστίμου, καθώς και του διοικητικού μέτρου της αναστολής λειτουργίας για παραβάσεις των διατάξεων της παρούσας είναι οι κατά τόπο αρμόδιες Περιφερειακές Υπηρεσίες Τουρισμού του Υπουργείου Τουρισμού.</a:t>
            </a:r>
          </a:p>
          <a:p>
            <a:pPr algn="just" eaLnBrk="1" hangingPunct="1">
              <a:buClr>
                <a:srgbClr val="00B0F0"/>
              </a:buClr>
              <a:buFont typeface="Wingdings" panose="05000000000000000000" pitchFamily="2" charset="2"/>
              <a:buChar char="§"/>
            </a:pPr>
            <a:r>
              <a:rPr lang="el-GR" altLang="el-GR" sz="2000" dirty="0">
                <a:solidFill>
                  <a:srgbClr val="44474E"/>
                </a:solidFill>
                <a:latin typeface="Century Gothic" panose="020B0502020202020204" pitchFamily="34" charset="0"/>
              </a:rPr>
              <a:t>Αρμόδιες αρχές για την επιβολή κυρώσεων για παραβάσεις διατάξεων που προβλέπονται σε άλλες κανονιστικές πράξεις (και αναφέρονται στην παρούσα ως «σύμφωνα με το ισχύον νομοθετικό πλαίσιο») είναι οι ειδικώς οριζόμενες από τις οικείες διατάξεις αρχές και ακολουθούνται οι διαδικασίες που προβλέπονται στην κείμενη νομοθεσία. </a:t>
            </a:r>
          </a:p>
          <a:p>
            <a:pPr algn="just" eaLnBrk="1" hangingPunct="1">
              <a:buClr>
                <a:srgbClr val="00B0F0"/>
              </a:buClr>
              <a:buFont typeface="Wingdings" panose="05000000000000000000" pitchFamily="2" charset="2"/>
              <a:buChar char="§"/>
            </a:pPr>
            <a:r>
              <a:rPr lang="el-GR" altLang="el-GR" sz="2000" dirty="0">
                <a:solidFill>
                  <a:srgbClr val="44474E"/>
                </a:solidFill>
                <a:latin typeface="Century Gothic" panose="020B0502020202020204" pitchFamily="34" charset="0"/>
              </a:rPr>
              <a:t> Το διοικητικό πρόστιμο επιβάλλεται με αιτιολογημένη πράξη της οικείας Περιφερειακής Υπηρεσίας Τουρισμού για κάθε παράβαση των μέτρων που προβλέπονται.</a:t>
            </a:r>
          </a:p>
        </p:txBody>
      </p:sp>
      <p:pic>
        <p:nvPicPr>
          <p:cNvPr id="20484" name="Εικόνα 3">
            <a:extLst>
              <a:ext uri="{FF2B5EF4-FFF2-40B4-BE49-F238E27FC236}">
                <a16:creationId xmlns:a16="http://schemas.microsoft.com/office/drawing/2014/main" id="{647DA875-8272-4352-9D2F-F98197952D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3040063"/>
            <a:ext cx="3370262" cy="127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Θέση περιεχομένου 6">
            <a:extLst>
              <a:ext uri="{FF2B5EF4-FFF2-40B4-BE49-F238E27FC236}">
                <a16:creationId xmlns:a16="http://schemas.microsoft.com/office/drawing/2014/main" id="{DB22630E-F7A7-406F-ACE1-70F53EA92D86}"/>
              </a:ext>
            </a:extLst>
          </p:cNvPr>
          <p:cNvSpPr txBox="1">
            <a:spLocks/>
          </p:cNvSpPr>
          <p:nvPr/>
        </p:nvSpPr>
        <p:spPr bwMode="auto">
          <a:xfrm>
            <a:off x="490538" y="641350"/>
            <a:ext cx="33512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Γενικές Οδηγίες</a:t>
            </a:r>
            <a:r>
              <a:rPr lang="en-US" altLang="el-GR" sz="1800" b="1">
                <a:solidFill>
                  <a:schemeClr val="bg1"/>
                </a:solidFill>
                <a:latin typeface="Century Gothic" panose="020B0502020202020204" pitchFamily="34" charset="0"/>
              </a:rPr>
              <a:t>:</a:t>
            </a:r>
            <a:r>
              <a:rPr lang="el-GR" altLang="el-GR" sz="1800" b="1">
                <a:solidFill>
                  <a:schemeClr val="bg1"/>
                </a:solidFill>
                <a:latin typeface="Century Gothic" panose="020B0502020202020204" pitchFamily="34" charset="0"/>
              </a:rPr>
              <a:t> Αρμόδιες Ελεγκτικές Αρχές -  Επιβολή κυρώσεων</a:t>
            </a:r>
          </a:p>
        </p:txBody>
      </p:sp>
      <p:sp>
        <p:nvSpPr>
          <p:cNvPr id="34821" name="TextBox 6">
            <a:extLst>
              <a:ext uri="{FF2B5EF4-FFF2-40B4-BE49-F238E27FC236}">
                <a16:creationId xmlns:a16="http://schemas.microsoft.com/office/drawing/2014/main" id="{5EC20C1A-A781-4FBA-AD94-F14132C5F45B}"/>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15</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484"/>
                                        </p:tgtEl>
                                        <p:attrNameLst>
                                          <p:attrName>style.visibility</p:attrName>
                                        </p:attrNameLst>
                                      </p:cBhvr>
                                      <p:to>
                                        <p:strVal val="visible"/>
                                      </p:to>
                                    </p:set>
                                    <p:anim calcmode="lin" valueType="num">
                                      <p:cBhvr additive="base">
                                        <p:cTn id="11" dur="500" fill="hold"/>
                                        <p:tgtEl>
                                          <p:spTgt spid="20484"/>
                                        </p:tgtEl>
                                        <p:attrNameLst>
                                          <p:attrName>ppt_x</p:attrName>
                                        </p:attrNameLst>
                                      </p:cBhvr>
                                      <p:tavLst>
                                        <p:tav tm="0">
                                          <p:val>
                                            <p:strVal val="#ppt_x"/>
                                          </p:val>
                                        </p:tav>
                                        <p:tav tm="100000">
                                          <p:val>
                                            <p:strVal val="#ppt_x"/>
                                          </p:val>
                                        </p:tav>
                                      </p:tavLst>
                                    </p:anim>
                                    <p:anim calcmode="lin" valueType="num">
                                      <p:cBhvr additive="base">
                                        <p:cTn id="12" dur="500" fill="hold"/>
                                        <p:tgtEl>
                                          <p:spTgt spid="2048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1507" name="Θέση περιεχομένου 2">
            <a:extLst>
              <a:ext uri="{FF2B5EF4-FFF2-40B4-BE49-F238E27FC236}">
                <a16:creationId xmlns:a16="http://schemas.microsoft.com/office/drawing/2014/main" id="{707D9C51-5913-418F-9C8F-3A9A5269076D}"/>
              </a:ext>
            </a:extLst>
          </p:cNvPr>
          <p:cNvSpPr>
            <a:spLocks noGrp="1" noChangeArrowheads="1"/>
          </p:cNvSpPr>
          <p:nvPr>
            <p:ph idx="1"/>
          </p:nvPr>
        </p:nvSpPr>
        <p:spPr>
          <a:xfrm>
            <a:off x="3841750" y="2482850"/>
            <a:ext cx="7859713" cy="2695575"/>
          </a:xfrm>
        </p:spPr>
        <p:txBody>
          <a:bodyPr/>
          <a:lstStyle/>
          <a:p>
            <a:pPr algn="just" eaLnBrk="1" hangingPunct="1">
              <a:buClr>
                <a:srgbClr val="00B0F0"/>
              </a:buClr>
              <a:buFont typeface="Wingdings" panose="05000000000000000000" pitchFamily="2" charset="2"/>
              <a:buChar char="§"/>
            </a:pPr>
            <a:r>
              <a:rPr lang="el-GR" altLang="el-GR" sz="2000" dirty="0">
                <a:solidFill>
                  <a:srgbClr val="44474E"/>
                </a:solidFill>
                <a:latin typeface="Century Gothic" panose="020B0502020202020204" pitchFamily="34" charset="0"/>
              </a:rPr>
              <a:t>Στα φυσικά ή νομικά πρόσωπα που παραβιάζουν τους όρους των ειδικών πρωτοκόλλων υγειονομικού περιεχομένου όπως αποτυπώνονται στα Παραρτήματα της απόφασης αυτής επιβάλλεται με αιτιολογημένη πράξη του Προϊσταμένου της οικείας Περιφερειακής Υπηρεσίας Τουρισμού του Υπουργείου Τουρισμού, διοικητικό πρόστιμο από πεντακόσια (500) ευρώ έως πέντε χιλιάδες (5.000) ευρώ και αναστολή λειτουργίας της τουριστικής επιχείρησης για χρονικό διάστημα από δεκαπέντε (15) έως ενενήντα (90) ημέρες.</a:t>
            </a:r>
          </a:p>
        </p:txBody>
      </p:sp>
      <p:pic>
        <p:nvPicPr>
          <p:cNvPr id="21508" name="Εικόνα 3">
            <a:extLst>
              <a:ext uri="{FF2B5EF4-FFF2-40B4-BE49-F238E27FC236}">
                <a16:creationId xmlns:a16="http://schemas.microsoft.com/office/drawing/2014/main" id="{30A2B6E3-A968-49E5-BDA8-92DFCD7352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538" y="2633663"/>
            <a:ext cx="3351212"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Θέση περιεχομένου 6">
            <a:extLst>
              <a:ext uri="{FF2B5EF4-FFF2-40B4-BE49-F238E27FC236}">
                <a16:creationId xmlns:a16="http://schemas.microsoft.com/office/drawing/2014/main" id="{2430AA78-9AC2-4FFA-B9E8-FB83BE1C5093}"/>
              </a:ext>
            </a:extLst>
          </p:cNvPr>
          <p:cNvSpPr txBox="1">
            <a:spLocks/>
          </p:cNvSpPr>
          <p:nvPr/>
        </p:nvSpPr>
        <p:spPr bwMode="auto">
          <a:xfrm>
            <a:off x="490538" y="641350"/>
            <a:ext cx="335121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Font typeface="Arial" panose="020B0604020202020204" pitchFamily="34" charset="0"/>
              <a:buNone/>
            </a:pPr>
            <a:r>
              <a:rPr lang="el-GR" altLang="el-GR" sz="1800" b="1">
                <a:solidFill>
                  <a:schemeClr val="bg1"/>
                </a:solidFill>
                <a:latin typeface="Century Gothic" panose="020B0502020202020204" pitchFamily="34" charset="0"/>
              </a:rPr>
              <a:t>Γενικές Οδηγίες</a:t>
            </a:r>
            <a:r>
              <a:rPr lang="en-US" altLang="el-GR" sz="1800" b="1">
                <a:solidFill>
                  <a:schemeClr val="bg1"/>
                </a:solidFill>
                <a:latin typeface="Century Gothic" panose="020B0502020202020204" pitchFamily="34" charset="0"/>
              </a:rPr>
              <a:t>:</a:t>
            </a:r>
            <a:r>
              <a:rPr lang="el-GR" altLang="el-GR" sz="1800" b="1">
                <a:solidFill>
                  <a:schemeClr val="bg1"/>
                </a:solidFill>
                <a:latin typeface="Century Gothic" panose="020B0502020202020204" pitchFamily="34" charset="0"/>
              </a:rPr>
              <a:t> Αρμόδιες Ελεγκτικές Αρχές -  Επιβολή κυρώσεων</a:t>
            </a:r>
          </a:p>
        </p:txBody>
      </p:sp>
      <p:sp>
        <p:nvSpPr>
          <p:cNvPr id="35845" name="TextBox 6">
            <a:extLst>
              <a:ext uri="{FF2B5EF4-FFF2-40B4-BE49-F238E27FC236}">
                <a16:creationId xmlns:a16="http://schemas.microsoft.com/office/drawing/2014/main" id="{1E6266DA-9809-4C4E-9218-134FB0878FB9}"/>
              </a:ext>
            </a:extLst>
          </p:cNvPr>
          <p:cNvSpPr txBox="1">
            <a:spLocks noChangeArrowheads="1"/>
          </p:cNvSpPr>
          <p:nvPr/>
        </p:nvSpPr>
        <p:spPr bwMode="auto">
          <a:xfrm>
            <a:off x="11266488" y="196850"/>
            <a:ext cx="4127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l-GR" altLang="el-GR" sz="1200" b="1">
                <a:solidFill>
                  <a:schemeClr val="bg1"/>
                </a:solidFill>
                <a:latin typeface="Century Gothic" panose="020B0502020202020204" pitchFamily="34" charset="0"/>
              </a:rPr>
              <a:t>16</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508"/>
                                        </p:tgtEl>
                                        <p:attrNameLst>
                                          <p:attrName>style.visibility</p:attrName>
                                        </p:attrNameLst>
                                      </p:cBhvr>
                                      <p:to>
                                        <p:strVal val="visible"/>
                                      </p:to>
                                    </p:set>
                                    <p:anim calcmode="lin" valueType="num">
                                      <p:cBhvr additive="base">
                                        <p:cTn id="11" dur="500" fill="hold"/>
                                        <p:tgtEl>
                                          <p:spTgt spid="21508"/>
                                        </p:tgtEl>
                                        <p:attrNameLst>
                                          <p:attrName>ppt_x</p:attrName>
                                        </p:attrNameLst>
                                      </p:cBhvr>
                                      <p:tavLst>
                                        <p:tav tm="0">
                                          <p:val>
                                            <p:strVal val="#ppt_x"/>
                                          </p:val>
                                        </p:tav>
                                        <p:tav tm="100000">
                                          <p:val>
                                            <p:strVal val="#ppt_x"/>
                                          </p:val>
                                        </p:tav>
                                      </p:tavLst>
                                    </p:anim>
                                    <p:anim calcmode="lin" valueType="num">
                                      <p:cBhvr additive="base">
                                        <p:cTn id="12" dur="500" fill="hold"/>
                                        <p:tgtEl>
                                          <p:spTgt spid="2150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1507">
                                            <p:txEl>
                                              <p:pRg st="0" end="0"/>
                                            </p:txEl>
                                          </p:spTgt>
                                        </p:tgtEl>
                                        <p:attrNameLst>
                                          <p:attrName>style.visibility</p:attrName>
                                        </p:attrNameLst>
                                      </p:cBhvr>
                                      <p:to>
                                        <p:strVal val="visible"/>
                                      </p:to>
                                    </p:set>
                                    <p:anim calcmode="lin" valueType="num">
                                      <p:cBhvr additive="base">
                                        <p:cTn id="15"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P spid="6"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2220</TotalTime>
  <Words>3900</Words>
  <Application>Microsoft Office PowerPoint</Application>
  <PresentationFormat>Ευρεία οθόνη</PresentationFormat>
  <Paragraphs>222</Paragraphs>
  <Slides>41</Slides>
  <Notes>7</Notes>
  <HiddenSlides>0</HiddenSlides>
  <MMClips>0</MMClips>
  <ScaleCrop>false</ScaleCrop>
  <HeadingPairs>
    <vt:vector size="8" baseType="variant">
      <vt:variant>
        <vt:lpstr>Γραμματοσειρές που χρησιμοποιούνται</vt:lpstr>
      </vt:variant>
      <vt:variant>
        <vt:i4>5</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41</vt:i4>
      </vt:variant>
    </vt:vector>
  </HeadingPairs>
  <TitlesOfParts>
    <vt:vector size="48" baseType="lpstr">
      <vt:lpstr>Arial</vt:lpstr>
      <vt:lpstr>Calibri</vt:lpstr>
      <vt:lpstr>Calibri Light</vt:lpstr>
      <vt:lpstr>Century Gothic</vt:lpstr>
      <vt:lpstr>Wingdings</vt:lpstr>
      <vt:lpstr>Θέμα του Office</vt:lpstr>
      <vt:lpstr>Αντικείμενο κελύφους συσκευασίας</vt:lpstr>
      <vt:lpstr>COVID 19  &amp; ΤΟΥΡΙΣΜΟΣ: ΜΕΝΟΥΜΕ ΑΝΟΙΧΤΑ ΜΕΝΟΥΜΕ ΑΣΦΑΛΕΙΣ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Εκπαίδευση Προσωπικού στην τήρηση των Υγειονομικών Πρωτοκόλλων   </vt:lpstr>
      <vt:lpstr>Εκπαίδευση Προσωπικού στην τήρηση των Υγειονομικών Πρωτοκόλλων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Σχέδιο Διαχείρισης Υπόπτου Κρούσματος </vt:lpstr>
      <vt:lpstr>Παρουσίαση του PowerPoint</vt:lpstr>
      <vt:lpstr>Παρουσίαση του PowerPoint</vt:lpstr>
      <vt:lpstr>Παρουσίαση του PowerPoint</vt:lpstr>
      <vt:lpstr>Παρουσίαση του PowerPoint</vt:lpstr>
      <vt:lpstr>Γενικά μέτρα πρόληψης  μετάδοσης του covid-19 </vt:lpstr>
      <vt:lpstr>Σωστό Πλύσιμο Χεριών</vt:lpstr>
      <vt:lpstr>Γενικά μέτρα πρόληψης  μετάδοσης του covid-19 </vt:lpstr>
      <vt:lpstr>Απλές και χρήσιμες οδηγίες για την προστασία μας από τον κορωνοϊό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Κωνσταντίνος Μαρινάκος</dc:creator>
  <cp:lastModifiedBy>Κωνσταντίνος Μαρινάκος</cp:lastModifiedBy>
  <cp:revision>215</cp:revision>
  <cp:lastPrinted>2020-07-07T10:27:25Z</cp:lastPrinted>
  <dcterms:created xsi:type="dcterms:W3CDTF">2020-05-23T14:40:56Z</dcterms:created>
  <dcterms:modified xsi:type="dcterms:W3CDTF">2022-06-03T16:59:24Z</dcterms:modified>
</cp:coreProperties>
</file>