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4" r:id="rId11"/>
    <p:sldId id="276" r:id="rId12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zJLiqtXsolvdTzn2reg/MSJs5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A53814-B55B-4A6E-BF3D-01F8098F54E5}">
  <a:tblStyle styleId="{89A53814-B55B-4A6E-BF3D-01F8098F54E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A221D43-12A8-43E0-AE88-66802ACED4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e7e4a91c1_3_4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g3ee7e4a91c1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ef2225c6b0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3ef2225c6b0_3_22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ef2225c6b0_3_22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ef2225c6b0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ef2225c6b0_3_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f2225c6b0_3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ef2225c6b0_3_122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ef2225c6b0_3_122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f25cc7c6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ef25cc7c68_0_16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ef25cc7c68_0_16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2225c6b0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ef2225c6b0_3_84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ef2225c6b0_3_84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f2225c6b0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ef2225c6b0_3_53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ef2225c6b0_3_53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f2b33f90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ef2b33f906_0_38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f2b33f906_0_38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f2b33f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ef2b33f906_0_16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ef2b33f906_0_16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ef2b33f9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ef2b33f906_0_0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ef2b33f906_0_0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ef2225c6b0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03800" y="706438"/>
            <a:ext cx="3395663" cy="1909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3ef2225c6b0_3_36:notes"/>
          <p:cNvSpPr txBox="1">
            <a:spLocks noGrp="1"/>
          </p:cNvSpPr>
          <p:nvPr>
            <p:ph type="body" idx="1"/>
          </p:nvPr>
        </p:nvSpPr>
        <p:spPr>
          <a:xfrm>
            <a:off x="1340273" y="2721312"/>
            <a:ext cx="107223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ef2225c6b0_3_36:notes"/>
          <p:cNvSpPr txBox="1">
            <a:spLocks noGrp="1"/>
          </p:cNvSpPr>
          <p:nvPr>
            <p:ph type="sldNum" idx="12"/>
          </p:nvPr>
        </p:nvSpPr>
        <p:spPr>
          <a:xfrm>
            <a:off x="7591781" y="5370960"/>
            <a:ext cx="580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ee7e4a91c1_3_6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ee7e4a91c1_3_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ee7e4a91c1_3_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ee7e4a91c1_3_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e7e4a91c1_3_11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ee7e4a91c1_3_11"/>
          <p:cNvSpPr txBox="1">
            <a:spLocks noGrp="1"/>
          </p:cNvSpPr>
          <p:nvPr>
            <p:ph type="body" idx="1"/>
          </p:nvPr>
        </p:nvSpPr>
        <p:spPr>
          <a:xfrm>
            <a:off x="1092203" y="3257189"/>
            <a:ext cx="17878425" cy="57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>
                <a:solidFill>
                  <a:srgbClr val="2F5EA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ee7e4a91c1_3_1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ee7e4a91c1_3_1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ee7e4a91c1_3_1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e7e4a91c1_3_17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ee7e4a91c1_3_17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>
                <a:solidFill>
                  <a:srgbClr val="2F5EA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ee7e4a91c1_3_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ee7e4a91c1_3_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ee7e4a91c1_3_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e7e4a91c1_3_23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ee7e4a91c1_3_2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3ee7e4a91c1_3_23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ee7e4a91c1_3_2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ee7e4a91c1_3_2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3ee7e4a91c1_3_2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e7e4a91c1_3_3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ee7e4a91c1_3_3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ee7e4a91c1_3_3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ee7e4a91c1_3_0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125" cy="10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3ee7e4a91c1_3_0"/>
          <p:cNvSpPr txBox="1">
            <a:spLocks noGrp="1"/>
          </p:cNvSpPr>
          <p:nvPr>
            <p:ph type="body" idx="1"/>
          </p:nvPr>
        </p:nvSpPr>
        <p:spPr>
          <a:xfrm>
            <a:off x="1092203" y="3257189"/>
            <a:ext cx="17878425" cy="574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2F5EA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3ee7e4a91c1_3_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3ee7e4a91c1_3_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3ee7e4a91c1_3_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3ee7e4a91c1_3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0"/>
            <a:ext cx="20110450" cy="113226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ee7e4a91c1_3_42" descr="$PPTXTitle"/>
          <p:cNvSpPr txBox="1">
            <a:spLocks noGrp="1"/>
          </p:cNvSpPr>
          <p:nvPr>
            <p:ph type="title"/>
          </p:nvPr>
        </p:nvSpPr>
        <p:spPr>
          <a:xfrm>
            <a:off x="1734527" y="3768448"/>
            <a:ext cx="132588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700"/>
              <a:t>Flagship Investment Projects: </a:t>
            </a:r>
            <a:br>
              <a:rPr lang="en-US" sz="4700"/>
            </a:br>
            <a:r>
              <a:rPr lang="en-US" sz="4700"/>
              <a:t>From Pipeline to Implementation</a:t>
            </a:r>
            <a:endParaRPr sz="4700"/>
          </a:p>
        </p:txBody>
      </p:sp>
      <p:sp>
        <p:nvSpPr>
          <p:cNvPr id="88" name="Google Shape;88;g3ee7e4a91c1_3_4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3ef2225c6b0_3_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ef2225c6b0_3_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5015906"/>
            <a:ext cx="4879411" cy="488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ef2225c6b0_3_2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55088" y="3549879"/>
            <a:ext cx="4732820" cy="655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3ef2225c6b0_3_2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91270" y="3549879"/>
            <a:ext cx="4722349" cy="655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ef2225c6b0_3_22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4516" y="3549879"/>
            <a:ext cx="4722349" cy="655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ef2225c6b0_3_22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5407" y="3549879"/>
            <a:ext cx="4722349" cy="655474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3ef2225c6b0_3_22"/>
          <p:cNvSpPr/>
          <p:nvPr/>
        </p:nvSpPr>
        <p:spPr>
          <a:xfrm>
            <a:off x="1916172" y="3549879"/>
            <a:ext cx="5277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Flagship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ef2225c6b0_3_8"/>
          <p:cNvSpPr txBox="1">
            <a:spLocks noGrp="1"/>
          </p:cNvSpPr>
          <p:nvPr>
            <p:ph type="title"/>
          </p:nvPr>
        </p:nvSpPr>
        <p:spPr>
          <a:xfrm>
            <a:off x="1138907" y="471516"/>
            <a:ext cx="6207000" cy="5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ef2225c6b0_3_8"/>
          <p:cNvSpPr txBox="1">
            <a:spLocks noGrp="1"/>
          </p:cNvSpPr>
          <p:nvPr>
            <p:ph type="body" idx="1"/>
          </p:nvPr>
        </p:nvSpPr>
        <p:spPr>
          <a:xfrm>
            <a:off x="1092203" y="3257189"/>
            <a:ext cx="17878500" cy="3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3ef2225c6b0_3_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95" name="Google Shape;395;g3ef2225c6b0_3_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98" cy="1130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3ef2225c6b0_3_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3872" y="3549895"/>
            <a:ext cx="4575779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3ef2225c6b0_3_8" title="Grou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172" y="5015928"/>
            <a:ext cx="4879436" cy="487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ef2225c6b0_3_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49076" y="3550049"/>
            <a:ext cx="4565306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3ef2225c6b0_3_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86822" y="3549895"/>
            <a:ext cx="4565306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ef2225c6b0_3_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95415" y="3549895"/>
            <a:ext cx="4565306" cy="634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ef2225c6b0_3_8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93872" y="3549895"/>
            <a:ext cx="4575779" cy="634535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ef2225c6b0_3_8"/>
          <p:cNvSpPr/>
          <p:nvPr/>
        </p:nvSpPr>
        <p:spPr>
          <a:xfrm>
            <a:off x="1916172" y="3549895"/>
            <a:ext cx="5507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Investment Guide </a:t>
            </a:r>
            <a:endParaRPr sz="4123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ef2225c6b0_3_1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ef2225c6b0_3_122"/>
          <p:cNvSpPr/>
          <p:nvPr/>
        </p:nvSpPr>
        <p:spPr>
          <a:xfrm>
            <a:off x="1916172" y="3549879"/>
            <a:ext cx="94971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Ukraine's Flagship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g3ef2225c6b0_3_122"/>
          <p:cNvSpPr/>
          <p:nvPr/>
        </p:nvSpPr>
        <p:spPr>
          <a:xfrm>
            <a:off x="1916172" y="4837889"/>
            <a:ext cx="16334700" cy="3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Char char="•"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Government of Ukraine has identified a portfolio of flagship projects to consolidate the efforts of government, business, and international partners around the implementation of the largest and most transformative investment initiatives</a:t>
            </a:r>
            <a:b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979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Char char="•"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These projects are designed to accelerate economic recovery, infrastructure modernization, and private sector investment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ef25cc7c68_0_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ef25cc7c68_0_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837889"/>
            <a:ext cx="7758892" cy="18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ef25cc7c68_0_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002" y="4837889"/>
            <a:ext cx="7758892" cy="206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ef25cc7c68_0_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7319663"/>
            <a:ext cx="7758892" cy="189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ef25cc7c68_0_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7319663"/>
            <a:ext cx="7758892" cy="189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ef25cc7c68_0_16"/>
          <p:cNvSpPr/>
          <p:nvPr/>
        </p:nvSpPr>
        <p:spPr>
          <a:xfrm>
            <a:off x="1916172" y="3549879"/>
            <a:ext cx="94971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Selection Criteria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g3ef25cc7c68_0_16"/>
          <p:cNvSpPr/>
          <p:nvPr/>
        </p:nvSpPr>
        <p:spPr>
          <a:xfrm>
            <a:off x="3465863" y="5131094"/>
            <a:ext cx="6062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Project budget exceeding $200 million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g3ef25cc7c68_0_16"/>
          <p:cNvSpPr/>
          <p:nvPr/>
        </p:nvSpPr>
        <p:spPr>
          <a:xfrm>
            <a:off x="11978693" y="5131094"/>
            <a:ext cx="60627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Investment readiness at Pre-Feasibility Study stage or above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g3ef25cc7c68_0_16"/>
          <p:cNvSpPr/>
          <p:nvPr/>
        </p:nvSpPr>
        <p:spPr>
          <a:xfrm>
            <a:off x="3465863" y="7612868"/>
            <a:ext cx="6062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Realistic implementation timeline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g3ef25cc7c68_0_16"/>
          <p:cNvSpPr/>
          <p:nvPr/>
        </p:nvSpPr>
        <p:spPr>
          <a:xfrm>
            <a:off x="11978693" y="7612868"/>
            <a:ext cx="6062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Alignment with Ukraine's strategic priorities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ef2225c6b0_3_8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ef2225c6b0_3_8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659871"/>
            <a:ext cx="16271683" cy="415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ef2225c6b0_3_84"/>
          <p:cNvSpPr/>
          <p:nvPr/>
        </p:nvSpPr>
        <p:spPr>
          <a:xfrm>
            <a:off x="1916172" y="3549879"/>
            <a:ext cx="12575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Flagship Project Selection Process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g3ef2225c6b0_3_84"/>
          <p:cNvSpPr/>
          <p:nvPr/>
        </p:nvSpPr>
        <p:spPr>
          <a:xfrm>
            <a:off x="3434450" y="7644283"/>
            <a:ext cx="260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Total budget: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g3ef2225c6b0_3_84"/>
          <p:cNvSpPr/>
          <p:nvPr/>
        </p:nvSpPr>
        <p:spPr>
          <a:xfrm>
            <a:off x="3183149" y="8136449"/>
            <a:ext cx="31308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$114.9 Bn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3ef2225c6b0_3_84"/>
          <p:cNvSpPr/>
          <p:nvPr/>
        </p:nvSpPr>
        <p:spPr>
          <a:xfrm>
            <a:off x="14041457" y="7644283"/>
            <a:ext cx="260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Total budget: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3ef2225c6b0_3_84"/>
          <p:cNvSpPr/>
          <p:nvPr/>
        </p:nvSpPr>
        <p:spPr>
          <a:xfrm>
            <a:off x="13978632" y="8136449"/>
            <a:ext cx="2753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$64.7 Bn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g3ef2225c6b0_3_84"/>
          <p:cNvSpPr/>
          <p:nvPr/>
        </p:nvSpPr>
        <p:spPr>
          <a:xfrm>
            <a:off x="3591514" y="4911190"/>
            <a:ext cx="2324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Phase I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g3ef2225c6b0_3_84"/>
          <p:cNvSpPr/>
          <p:nvPr/>
        </p:nvSpPr>
        <p:spPr>
          <a:xfrm>
            <a:off x="3528688" y="5647715"/>
            <a:ext cx="24396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023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Long List </a:t>
            </a:r>
            <a:endParaRPr sz="40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3ef2225c6b0_3_84"/>
          <p:cNvSpPr/>
          <p:nvPr/>
        </p:nvSpPr>
        <p:spPr>
          <a:xfrm>
            <a:off x="3015615" y="6303915"/>
            <a:ext cx="3465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54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g3ef2225c6b0_3_84"/>
          <p:cNvSpPr/>
          <p:nvPr/>
        </p:nvSpPr>
        <p:spPr>
          <a:xfrm>
            <a:off x="14041457" y="4911190"/>
            <a:ext cx="2628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Phase II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g3ef2225c6b0_3_84"/>
          <p:cNvSpPr/>
          <p:nvPr/>
        </p:nvSpPr>
        <p:spPr>
          <a:xfrm>
            <a:off x="14041457" y="5647715"/>
            <a:ext cx="2628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023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Short List </a:t>
            </a:r>
            <a:endParaRPr sz="40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g3ef2225c6b0_3_84"/>
          <p:cNvSpPr/>
          <p:nvPr/>
        </p:nvSpPr>
        <p:spPr>
          <a:xfrm>
            <a:off x="13622622" y="6303915"/>
            <a:ext cx="3465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 projects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ef2225c6b0_3_5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ef2225c6b0_3_5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5350998"/>
            <a:ext cx="16271686" cy="448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ef2225c6b0_3_53"/>
          <p:cNvSpPr/>
          <p:nvPr/>
        </p:nvSpPr>
        <p:spPr>
          <a:xfrm>
            <a:off x="1916172" y="3549879"/>
            <a:ext cx="125754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Flagship Projects Portfolio by Sector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3ef2225c6b0_3_53"/>
          <p:cNvSpPr/>
          <p:nvPr/>
        </p:nvSpPr>
        <p:spPr>
          <a:xfrm>
            <a:off x="1916172" y="4345722"/>
            <a:ext cx="12565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18 projects | $64.7 billion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g3ef2225c6b0_3_53"/>
          <p:cNvSpPr/>
          <p:nvPr/>
        </p:nvSpPr>
        <p:spPr>
          <a:xfrm>
            <a:off x="1884759" y="5350998"/>
            <a:ext cx="142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Sector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g3ef2225c6b0_3_53"/>
          <p:cNvSpPr/>
          <p:nvPr/>
        </p:nvSpPr>
        <p:spPr>
          <a:xfrm>
            <a:off x="1916172" y="6324859"/>
            <a:ext cx="1078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Energy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g3ef2225c6b0_3_53"/>
          <p:cNvSpPr/>
          <p:nvPr/>
        </p:nvSpPr>
        <p:spPr>
          <a:xfrm>
            <a:off x="9266734" y="6324859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7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g3ef2225c6b0_3_53"/>
          <p:cNvSpPr/>
          <p:nvPr/>
        </p:nvSpPr>
        <p:spPr>
          <a:xfrm>
            <a:off x="16009984" y="6324859"/>
            <a:ext cx="1015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$51.0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g3ef2225c6b0_3_53"/>
          <p:cNvSpPr/>
          <p:nvPr/>
        </p:nvSpPr>
        <p:spPr>
          <a:xfrm>
            <a:off x="9266734" y="6953156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4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3ef2225c6b0_3_53"/>
          <p:cNvSpPr/>
          <p:nvPr/>
        </p:nvSpPr>
        <p:spPr>
          <a:xfrm>
            <a:off x="16114693" y="6953156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$2.9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g3ef2225c6b0_3_53"/>
          <p:cNvSpPr/>
          <p:nvPr/>
        </p:nvSpPr>
        <p:spPr>
          <a:xfrm>
            <a:off x="9266734" y="7581453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g3ef2225c6b0_3_53"/>
          <p:cNvSpPr/>
          <p:nvPr/>
        </p:nvSpPr>
        <p:spPr>
          <a:xfrm>
            <a:off x="16114693" y="7581453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$1.2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g3ef2225c6b0_3_53"/>
          <p:cNvSpPr/>
          <p:nvPr/>
        </p:nvSpPr>
        <p:spPr>
          <a:xfrm>
            <a:off x="9266734" y="8209750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g3ef2225c6b0_3_53"/>
          <p:cNvSpPr/>
          <p:nvPr/>
        </p:nvSpPr>
        <p:spPr>
          <a:xfrm>
            <a:off x="16114693" y="8209750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$6.0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g3ef2225c6b0_3_53"/>
          <p:cNvSpPr/>
          <p:nvPr/>
        </p:nvSpPr>
        <p:spPr>
          <a:xfrm>
            <a:off x="9266734" y="8838048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g3ef2225c6b0_3_53"/>
          <p:cNvSpPr/>
          <p:nvPr/>
        </p:nvSpPr>
        <p:spPr>
          <a:xfrm>
            <a:off x="16114693" y="8838048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$3.0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g3ef2225c6b0_3_53"/>
          <p:cNvSpPr/>
          <p:nvPr/>
        </p:nvSpPr>
        <p:spPr>
          <a:xfrm>
            <a:off x="9266734" y="9466345"/>
            <a:ext cx="25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3ef2225c6b0_3_53"/>
          <p:cNvSpPr/>
          <p:nvPr/>
        </p:nvSpPr>
        <p:spPr>
          <a:xfrm>
            <a:off x="16114693" y="9466345"/>
            <a:ext cx="806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$0.5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g3ef2225c6b0_3_53"/>
          <p:cNvSpPr/>
          <p:nvPr/>
        </p:nvSpPr>
        <p:spPr>
          <a:xfrm>
            <a:off x="1916172" y="6953156"/>
            <a:ext cx="1298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Industry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g3ef2225c6b0_3_53"/>
          <p:cNvSpPr/>
          <p:nvPr/>
        </p:nvSpPr>
        <p:spPr>
          <a:xfrm>
            <a:off x="1916172" y="7581453"/>
            <a:ext cx="3151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Critical Raw Materials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g3ef2225c6b0_3_53"/>
          <p:cNvSpPr/>
          <p:nvPr/>
        </p:nvSpPr>
        <p:spPr>
          <a:xfrm>
            <a:off x="1916172" y="8209750"/>
            <a:ext cx="3151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IT &amp; Communications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g3ef2225c6b0_3_53"/>
          <p:cNvSpPr/>
          <p:nvPr/>
        </p:nvSpPr>
        <p:spPr>
          <a:xfrm>
            <a:off x="1916172" y="8838048"/>
            <a:ext cx="1434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Transport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g3ef2225c6b0_3_53"/>
          <p:cNvSpPr/>
          <p:nvPr/>
        </p:nvSpPr>
        <p:spPr>
          <a:xfrm>
            <a:off x="1916172" y="9466345"/>
            <a:ext cx="1245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226"/>
              <a:buFont typeface="Arial"/>
              <a:buNone/>
            </a:pPr>
            <a:r>
              <a:rPr lang="en-US" sz="2226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Housing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g3ef2225c6b0_3_53"/>
          <p:cNvSpPr/>
          <p:nvPr/>
        </p:nvSpPr>
        <p:spPr>
          <a:xfrm>
            <a:off x="8491888" y="5350998"/>
            <a:ext cx="1821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Projects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g3ef2225c6b0_3_53"/>
          <p:cNvSpPr/>
          <p:nvPr/>
        </p:nvSpPr>
        <p:spPr>
          <a:xfrm>
            <a:off x="14784890" y="5350998"/>
            <a:ext cx="3455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Arial"/>
              <a:buNone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Budget, USD bn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ef2b33f906_0_3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ef2b33f906_0_3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ef2b33f906_0_3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172" y="9633891"/>
            <a:ext cx="7758892" cy="16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ef2b33f906_0_3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ef2b33f906_0_3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ef2b33f906_0_3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6172" y="7874659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ef2b33f906_0_38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900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ef2b33f906_0_38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9002" y="7881495"/>
            <a:ext cx="7758892" cy="205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ef2b33f906_0_38"/>
          <p:cNvSpPr/>
          <p:nvPr/>
        </p:nvSpPr>
        <p:spPr>
          <a:xfrm>
            <a:off x="1916172" y="3340447"/>
            <a:ext cx="8502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Energy – 7 projects, $51 Bn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g3ef2b33f906_0_38"/>
          <p:cNvSpPr/>
          <p:nvPr/>
        </p:nvSpPr>
        <p:spPr>
          <a:xfrm>
            <a:off x="3539159" y="4816945"/>
            <a:ext cx="42093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Khmelnytskyi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NPP.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Units 3, 4 &amp; 5, 6 (4.4 gw)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$22.1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g3ef2b33f906_0_38"/>
          <p:cNvSpPr/>
          <p:nvPr/>
        </p:nvSpPr>
        <p:spPr>
          <a:xfrm>
            <a:off x="3539159" y="9927096"/>
            <a:ext cx="48585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Construction of kaniv pumped storage power plant (1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$2.0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g3ef2b33f906_0_38"/>
          <p:cNvSpPr/>
          <p:nvPr/>
        </p:nvSpPr>
        <p:spPr>
          <a:xfrm>
            <a:off x="3539159" y="6398160"/>
            <a:ext cx="46911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Unconventional gas deposits of the dnipro-donetsk basin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$18.3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g3ef2b33f906_0_38"/>
          <p:cNvSpPr/>
          <p:nvPr/>
        </p:nvSpPr>
        <p:spPr>
          <a:xfrm>
            <a:off x="12051989" y="4816945"/>
            <a:ext cx="46911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Poltava wind farm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650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onshore wind farm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$1.4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g3ef2b33f906_0_38"/>
          <p:cNvSpPr/>
          <p:nvPr/>
        </p:nvSpPr>
        <p:spPr>
          <a:xfrm>
            <a:off x="3539159" y="8167864"/>
            <a:ext cx="52668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Smart grids for ukraine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Modular energy storage systems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$5.0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g3ef2b33f906_0_38"/>
          <p:cNvSpPr/>
          <p:nvPr/>
        </p:nvSpPr>
        <p:spPr>
          <a:xfrm>
            <a:off x="12051989" y="6398160"/>
            <a:ext cx="52668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Project blue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650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 CCGT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power plant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$1.2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g3ef2b33f906_0_38"/>
          <p:cNvSpPr/>
          <p:nvPr/>
        </p:nvSpPr>
        <p:spPr>
          <a:xfrm>
            <a:off x="12051989" y="8213765"/>
            <a:ext cx="5088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Plakhtiyivka energy complex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460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wind + 460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solar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+ 200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MWH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BESS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$1.1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3ef2b33f906_0_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ef2b33f906_0_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ef2b33f906_0_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6172" y="9633891"/>
            <a:ext cx="7758892" cy="16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ef2b33f906_0_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ef2b33f906_0_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ef2b33f906_0_16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6172" y="7874659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ef2b33f906_0_16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9002" y="6104955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ef2b33f906_0_16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9002" y="7686169"/>
            <a:ext cx="7758892" cy="168580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ef2b33f906_0_16"/>
          <p:cNvSpPr/>
          <p:nvPr/>
        </p:nvSpPr>
        <p:spPr>
          <a:xfrm>
            <a:off x="1916178" y="3340450"/>
            <a:ext cx="16271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7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Industry &amp; Critical Raw Materials – 7 projects, $4.1 Bn </a:t>
            </a:r>
            <a:endParaRPr sz="37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endParaRPr sz="4123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g3ef2b33f906_0_16"/>
          <p:cNvSpPr/>
          <p:nvPr/>
        </p:nvSpPr>
        <p:spPr>
          <a:xfrm>
            <a:off x="3539159" y="4816945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New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EAF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CCM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at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amet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teel low-carbon steel slab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$1.1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g3ef2b33f906_0_16"/>
          <p:cNvSpPr/>
          <p:nvPr/>
        </p:nvSpPr>
        <p:spPr>
          <a:xfrm>
            <a:off x="3539159" y="9927096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Uranium ore mining expansion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1.5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 ore production per year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g3ef2b33f906_0_16"/>
          <p:cNvSpPr/>
          <p:nvPr/>
        </p:nvSpPr>
        <p:spPr>
          <a:xfrm>
            <a:off x="3539159" y="6398160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EAF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-based flat steel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1+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 low-carbon production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$1.0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g3ef2b33f906_0_16"/>
          <p:cNvSpPr/>
          <p:nvPr/>
        </p:nvSpPr>
        <p:spPr>
          <a:xfrm>
            <a:off x="12051989" y="4816945"/>
            <a:ext cx="5989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BGV 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spherical graphite project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Battery-grade spherical graphite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$0.4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g3ef2b33f906_0_16"/>
          <p:cNvSpPr/>
          <p:nvPr/>
        </p:nvSpPr>
        <p:spPr>
          <a:xfrm>
            <a:off x="3539159" y="8167864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Production of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DR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-grade pellets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DRI 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steelmaking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3ef2b33f906_0_16"/>
          <p:cNvSpPr/>
          <p:nvPr/>
        </p:nvSpPr>
        <p:spPr>
          <a:xfrm>
            <a:off x="12051989" y="6398160"/>
            <a:ext cx="5989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Float glass plant</a:t>
            </a:r>
            <a:b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&amp; coated glass manufacturing</a:t>
            </a:r>
            <a:b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$0.3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g3ef2b33f906_0_16"/>
          <p:cNvSpPr/>
          <p:nvPr/>
        </p:nvSpPr>
        <p:spPr>
          <a:xfrm>
            <a:off x="12051989" y="7979375"/>
            <a:ext cx="59892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Ukrainian titanium cluster</a:t>
            </a:r>
            <a:b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Integrated titanium value chain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$0.2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3ef2b33f906_0_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ef2b33f906_0_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172" y="4523740"/>
            <a:ext cx="7758892" cy="205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ef2b33f906_0_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002" y="4523740"/>
            <a:ext cx="7758892" cy="168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ef2b33f906_0_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6172" y="6513348"/>
            <a:ext cx="7758892" cy="205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ef2b33f906_0_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9002" y="6513348"/>
            <a:ext cx="7758892" cy="205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ef2b33f906_0_0"/>
          <p:cNvSpPr/>
          <p:nvPr/>
        </p:nvSpPr>
        <p:spPr>
          <a:xfrm>
            <a:off x="1916178" y="3340450"/>
            <a:ext cx="16334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37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ITC, Transport &amp; Housing – 4 projects, $9.5 Bn </a:t>
            </a: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g3ef2b33f906_0_0"/>
          <p:cNvSpPr/>
          <p:nvPr/>
        </p:nvSpPr>
        <p:spPr>
          <a:xfrm>
            <a:off x="3539159" y="4816945"/>
            <a:ext cx="6198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&amp;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HPC</a:t>
            </a: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data center – Ukraine superpower hub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Up to 500 mw data center capacity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$6.0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g3ef2b33f906_0_0"/>
          <p:cNvSpPr/>
          <p:nvPr/>
        </p:nvSpPr>
        <p:spPr>
          <a:xfrm>
            <a:off x="12051989" y="4816945"/>
            <a:ext cx="61989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Western border connectivity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 Ppp road corridors to the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EU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$2.6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g3ef2b33f906_0_0"/>
          <p:cNvSpPr/>
          <p:nvPr/>
        </p:nvSpPr>
        <p:spPr>
          <a:xfrm>
            <a:off x="3539159" y="6806553"/>
            <a:ext cx="59892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Social rental housing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52 residential buildings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6,500 families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g3ef2b33f906_0_0"/>
          <p:cNvSpPr/>
          <p:nvPr/>
        </p:nvSpPr>
        <p:spPr>
          <a:xfrm>
            <a:off x="12051989" y="6806553"/>
            <a:ext cx="59892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Lviv airport cluster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+ 1 regional airport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Airport modernization under </a:t>
            </a:r>
            <a:r>
              <a:rPr lang="en-US" sz="2226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PPP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5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6"/>
              <a:buFont typeface="Arial"/>
              <a:buNone/>
            </a:pPr>
            <a:r>
              <a:rPr lang="en-US" sz="2226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$0.5 bn </a:t>
            </a:r>
            <a:endParaRPr sz="2226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3ef2225c6b0_3_3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104011" cy="1130850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ef2225c6b0_3_36"/>
          <p:cNvSpPr/>
          <p:nvPr/>
        </p:nvSpPr>
        <p:spPr>
          <a:xfrm>
            <a:off x="1916172" y="7351077"/>
            <a:ext cx="7758900" cy="1842900"/>
          </a:xfrm>
          <a:prstGeom prst="rect">
            <a:avLst/>
          </a:prstGeom>
          <a:solidFill>
            <a:srgbClr val="4E81BD"/>
          </a:solidFill>
          <a:ln>
            <a:noFill/>
          </a:ln>
        </p:spPr>
        <p:txBody>
          <a:bodyPr spcFirstLastPara="1" wrap="square" lIns="100500" tIns="100500" rIns="100500" bIns="10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ef2225c6b0_3_36"/>
          <p:cNvSpPr/>
          <p:nvPr/>
        </p:nvSpPr>
        <p:spPr>
          <a:xfrm>
            <a:off x="10429002" y="7351077"/>
            <a:ext cx="7758900" cy="1842900"/>
          </a:xfrm>
          <a:prstGeom prst="rect">
            <a:avLst/>
          </a:prstGeom>
          <a:solidFill>
            <a:srgbClr val="4E81BD"/>
          </a:solidFill>
          <a:ln>
            <a:noFill/>
          </a:ln>
        </p:spPr>
        <p:txBody>
          <a:bodyPr spcFirstLastPara="1" wrap="square" lIns="100500" tIns="100500" rIns="100500" bIns="10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ef2225c6b0_3_36"/>
          <p:cNvSpPr/>
          <p:nvPr/>
        </p:nvSpPr>
        <p:spPr>
          <a:xfrm>
            <a:off x="1916172" y="3549879"/>
            <a:ext cx="151617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More Investment Opportunities – Invest Guide 3.0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g3ef2225c6b0_3_36"/>
          <p:cNvSpPr/>
          <p:nvPr/>
        </p:nvSpPr>
        <p:spPr>
          <a:xfrm>
            <a:off x="4481539" y="7686169"/>
            <a:ext cx="2607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Total budget: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g3ef2225c6b0_3_36"/>
          <p:cNvSpPr/>
          <p:nvPr/>
        </p:nvSpPr>
        <p:spPr>
          <a:xfrm>
            <a:off x="3884698" y="8178336"/>
            <a:ext cx="3832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$77.2 billion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g3ef2225c6b0_3_36"/>
          <p:cNvSpPr/>
          <p:nvPr/>
        </p:nvSpPr>
        <p:spPr>
          <a:xfrm>
            <a:off x="12617417" y="7686169"/>
            <a:ext cx="3643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8"/>
              <a:buFont typeface="Arial"/>
              <a:buNone/>
            </a:pPr>
            <a:r>
              <a:rPr lang="en-US" sz="2968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Required financing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g3ef2225c6b0_3_36"/>
          <p:cNvSpPr/>
          <p:nvPr/>
        </p:nvSpPr>
        <p:spPr>
          <a:xfrm>
            <a:off x="12533650" y="8178336"/>
            <a:ext cx="3832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50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23"/>
              <a:buFont typeface="Arial"/>
              <a:buNone/>
            </a:pPr>
            <a:r>
              <a:rPr lang="en-US" sz="412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$61.6 billion </a:t>
            </a:r>
            <a:endParaRPr sz="4123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g3ef2225c6b0_3_36"/>
          <p:cNvSpPr/>
          <p:nvPr/>
        </p:nvSpPr>
        <p:spPr>
          <a:xfrm>
            <a:off x="1916172" y="4837889"/>
            <a:ext cx="4146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Verdana"/>
              <a:buChar char="•"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377 investment opportunities </a:t>
            </a:r>
            <a:endParaRPr sz="2968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g3ef2225c6b0_3_36"/>
          <p:cNvSpPr/>
          <p:nvPr/>
        </p:nvSpPr>
        <p:spPr>
          <a:xfrm>
            <a:off x="8177762" y="4837889"/>
            <a:ext cx="4146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Verdana"/>
              <a:buChar char="•"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347 commercial projects </a:t>
            </a:r>
            <a:endParaRPr sz="2968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g3ef2225c6b0_3_36"/>
          <p:cNvSpPr/>
          <p:nvPr/>
        </p:nvSpPr>
        <p:spPr>
          <a:xfrm>
            <a:off x="14010624" y="4837889"/>
            <a:ext cx="41466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76961" marR="0" lvl="0" indent="-376961" algn="l" rtl="0">
              <a:lnSpc>
                <a:spcPct val="110481"/>
              </a:lnSpc>
              <a:spcBef>
                <a:spcPts val="0"/>
              </a:spcBef>
              <a:spcAft>
                <a:spcPts val="0"/>
              </a:spcAft>
              <a:buClr>
                <a:srgbClr val="2C5EAB"/>
              </a:buClr>
              <a:buSzPts val="2968"/>
              <a:buFont typeface="Verdana"/>
              <a:buChar char="•"/>
            </a:pPr>
            <a:r>
              <a:rPr lang="en-US" sz="2968" b="1" i="0" u="none" strike="noStrike" cap="none">
                <a:solidFill>
                  <a:srgbClr val="2C5EAB"/>
                </a:solidFill>
                <a:latin typeface="Verdana"/>
                <a:ea typeface="Verdana"/>
                <a:cs typeface="Verdana"/>
                <a:sym typeface="Verdana"/>
              </a:rPr>
              <a:t>30 investment funds </a:t>
            </a:r>
            <a:endParaRPr sz="2968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464</Words>
  <Application>Microsoft Office PowerPoint</Application>
  <PresentationFormat>Προσαρμογή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Flagship Investment Projects:  From Pipeline to Implementation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Flagship Investment Projects:  From Pipeline to Implementation</dc:title>
  <dc:creator>Maciek</dc:creator>
  <cp:lastModifiedBy>agelos zikos</cp:lastModifiedBy>
  <cp:revision>2</cp:revision>
  <dcterms:created xsi:type="dcterms:W3CDTF">2026-06-09T13:07:18Z</dcterms:created>
  <dcterms:modified xsi:type="dcterms:W3CDTF">2026-07-07T09:07:18Z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2026-06-09T00:00:00Z</vt:filetime>
  </property>
  <property fmtid="{D5CDD505-2E9C-101B-9397-08002B2CF9AE}" pid="4" name="Creator">
    <vt:lpwstr>Adobe Illustrator CS6 (Windows)</vt:lpwstr>
  </property>
  <property fmtid="{D5CDD505-2E9C-101B-9397-08002B2CF9AE}" pid="5" name="LastSaved">
    <vt:filetime>2026-06-09T00:00:00Z</vt:filetime>
  </property>
  <property fmtid="{D5CDD505-2E9C-101B-9397-08002B2CF9AE}" pid="6" name="Producer">
    <vt:lpwstr>Adobe PDF library 10.01</vt:lpwstr>
  </property>
</Properties>
</file>